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305" r:id="rId3"/>
    <p:sldId id="286" r:id="rId4"/>
    <p:sldId id="287" r:id="rId5"/>
    <p:sldId id="306" r:id="rId6"/>
    <p:sldId id="308" r:id="rId7"/>
    <p:sldId id="320" r:id="rId8"/>
    <p:sldId id="307" r:id="rId9"/>
    <p:sldId id="321" r:id="rId10"/>
    <p:sldId id="309" r:id="rId11"/>
    <p:sldId id="289" r:id="rId12"/>
    <p:sldId id="351" r:id="rId13"/>
    <p:sldId id="323" r:id="rId14"/>
    <p:sldId id="317" r:id="rId15"/>
    <p:sldId id="318" r:id="rId16"/>
    <p:sldId id="322" r:id="rId17"/>
    <p:sldId id="324" r:id="rId18"/>
    <p:sldId id="330" r:id="rId19"/>
    <p:sldId id="332" r:id="rId20"/>
    <p:sldId id="338" r:id="rId21"/>
    <p:sldId id="336" r:id="rId22"/>
    <p:sldId id="355" r:id="rId23"/>
    <p:sldId id="345" r:id="rId24"/>
    <p:sldId id="347" r:id="rId25"/>
    <p:sldId id="349" r:id="rId26"/>
    <p:sldId id="350" r:id="rId27"/>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475EC4-F265-F7C2-8F3D-D05269942C45}" name="Ghaffari Saghar" initials="SG" userId="S::edughasag001@fh-kaernten.at::26e2ba00-744a-44ee-9443-a944fca0a37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3723F"/>
    <a:srgbClr val="A7BC68"/>
    <a:srgbClr val="4A6ED5"/>
    <a:srgbClr val="D4C2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537"/>
  </p:normalViewPr>
  <p:slideViewPr>
    <p:cSldViewPr snapToGrid="0">
      <p:cViewPr varScale="1">
        <p:scale>
          <a:sx n="95" d="100"/>
          <a:sy n="95" d="100"/>
        </p:scale>
        <p:origin x="584" y="176"/>
      </p:cViewPr>
      <p:guideLst/>
    </p:cSldViewPr>
  </p:slideViewPr>
  <p:notesTextViewPr>
    <p:cViewPr>
      <p:scale>
        <a:sx n="1" d="1"/>
        <a:sy n="1" d="1"/>
      </p:scale>
      <p:origin x="0" y="0"/>
    </p:cViewPr>
  </p:notesTextViewPr>
  <p:notesViewPr>
    <p:cSldViewPr snapToGrid="0">
      <p:cViewPr varScale="1">
        <p:scale>
          <a:sx n="79" d="100"/>
          <a:sy n="79" d="100"/>
        </p:scale>
        <p:origin x="344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800" b="1" i="0" dirty="0">
              <a:solidFill>
                <a:srgbClr val="A7BC68"/>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a:t>
          </a:r>
          <a:r>
            <a:rPr lang="en-US" sz="2000" b="1" i="0" dirty="0">
              <a:solidFill>
                <a:schemeClr val="tx1"/>
              </a:solidFill>
              <a:latin typeface="+mj-lt"/>
              <a:cs typeface="IRANYekan Light" panose="020B0506030804020204" pitchFamily="34" charset="-78"/>
            </a:rPr>
            <a:t>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68359E-0E0D-1B40-BF50-0158D2923680}" type="doc">
      <dgm:prSet loTypeId="urn:microsoft.com/office/officeart/2005/8/layout/radial4" loCatId="" qsTypeId="urn:microsoft.com/office/officeart/2005/8/quickstyle/simple1" qsCatId="simple" csTypeId="urn:microsoft.com/office/officeart/2005/8/colors/accent6_1" csCatId="accent6" phldr="1"/>
      <dgm:spPr/>
      <dgm:t>
        <a:bodyPr/>
        <a:lstStyle/>
        <a:p>
          <a:endParaRPr lang="en-GB"/>
        </a:p>
      </dgm:t>
    </dgm:pt>
    <dgm:pt modelId="{6AB51D07-B615-1242-BB08-826C7EEAAC27}">
      <dgm:prSet phldrT="[Text]" custT="1"/>
      <dgm:spPr/>
      <dgm:t>
        <a:bodyPr/>
        <a:lstStyle/>
        <a:p>
          <a:pPr>
            <a:buClr>
              <a:srgbClr val="63723F"/>
            </a:buClr>
          </a:pPr>
          <a:r>
            <a:rPr lang="en-GB" sz="1600" b="1" dirty="0">
              <a:solidFill>
                <a:srgbClr val="4A6ED5"/>
              </a:solidFill>
              <a:effectLst/>
              <a:latin typeface="+mj-lt"/>
            </a:rPr>
            <a:t>Integration of Machine Learning </a:t>
          </a:r>
          <a:endParaRPr lang="en-GB" sz="1600" dirty="0">
            <a:solidFill>
              <a:srgbClr val="4A6ED5"/>
            </a:solidFill>
            <a:latin typeface="+mj-lt"/>
          </a:endParaRPr>
        </a:p>
      </dgm:t>
    </dgm:pt>
    <dgm:pt modelId="{604FA642-C4F1-0040-B3F2-E476FFC1A425}" type="parTrans" cxnId="{4FC1BE05-2F89-3642-9AEF-B25ED60A8FCD}">
      <dgm:prSet/>
      <dgm:spPr/>
      <dgm:t>
        <a:bodyPr/>
        <a:lstStyle/>
        <a:p>
          <a:endParaRPr lang="en-GB" sz="1600"/>
        </a:p>
      </dgm:t>
    </dgm:pt>
    <dgm:pt modelId="{6E83BF5D-5974-1049-B8CA-50D948E98B8E}" type="sibTrans" cxnId="{4FC1BE05-2F89-3642-9AEF-B25ED60A8FCD}">
      <dgm:prSet/>
      <dgm:spPr/>
      <dgm:t>
        <a:bodyPr/>
        <a:lstStyle/>
        <a:p>
          <a:endParaRPr lang="en-GB" sz="1600"/>
        </a:p>
      </dgm:t>
    </dgm:pt>
    <dgm:pt modelId="{025EA3AF-41C6-0B46-82E7-3A18AD0DC59F}">
      <dgm:prSet phldrT="[Text]" custT="1"/>
      <dgm:spPr/>
      <dgm:t>
        <a:bodyPr/>
        <a:lstStyle/>
        <a:p>
          <a:pPr>
            <a:buClr>
              <a:srgbClr val="63723F"/>
            </a:buClr>
            <a:buFont typeface="Courier New" panose="02070309020205020404" pitchFamily="49" charset="0"/>
            <a:buChar char="o"/>
          </a:pPr>
          <a:r>
            <a:rPr lang="en-GB" sz="1600" dirty="0">
              <a:effectLst/>
              <a:latin typeface="+mj-lt"/>
            </a:rPr>
            <a:t>Unmanned Aerial Systems </a:t>
          </a:r>
          <a:endParaRPr lang="en-GB" sz="1600" dirty="0">
            <a:latin typeface="+mj-lt"/>
          </a:endParaRPr>
        </a:p>
      </dgm:t>
    </dgm:pt>
    <dgm:pt modelId="{5242B1E6-BDEF-4148-ABA1-675887FB863F}" type="parTrans" cxnId="{6C2E1E92-324A-3645-B38D-97870F96B77B}">
      <dgm:prSet/>
      <dgm:spPr/>
      <dgm:t>
        <a:bodyPr/>
        <a:lstStyle/>
        <a:p>
          <a:endParaRPr lang="en-GB" sz="1600"/>
        </a:p>
      </dgm:t>
    </dgm:pt>
    <dgm:pt modelId="{3B719BC7-AB99-9D4E-85F8-945C41C1A834}" type="sibTrans" cxnId="{6C2E1E92-324A-3645-B38D-97870F96B77B}">
      <dgm:prSet/>
      <dgm:spPr/>
      <dgm:t>
        <a:bodyPr/>
        <a:lstStyle/>
        <a:p>
          <a:endParaRPr lang="en-GB" sz="1600"/>
        </a:p>
      </dgm:t>
    </dgm:pt>
    <dgm:pt modelId="{FFC98575-9C3A-A741-AFA8-EE82EBF1DB51}">
      <dgm:prSet phldrT="[Text]" custT="1"/>
      <dgm:spPr/>
      <dgm:t>
        <a:bodyPr/>
        <a:lstStyle/>
        <a:p>
          <a:pPr>
            <a:buClr>
              <a:srgbClr val="63723F"/>
            </a:buClr>
            <a:buFont typeface="Courier New" panose="02070309020205020404" pitchFamily="49" charset="0"/>
            <a:buChar char="o"/>
          </a:pPr>
          <a:r>
            <a:rPr lang="en-GB" sz="1600" dirty="0">
              <a:effectLst/>
              <a:latin typeface="+mj-lt"/>
            </a:rPr>
            <a:t>Automated Image Analysis </a:t>
          </a:r>
          <a:endParaRPr lang="en-GB" sz="1600" dirty="0">
            <a:latin typeface="+mj-lt"/>
          </a:endParaRPr>
        </a:p>
      </dgm:t>
    </dgm:pt>
    <dgm:pt modelId="{21E93BE6-5818-104B-9DCA-158115DA1910}" type="parTrans" cxnId="{9E68D919-8E97-8C40-B96B-E64BD1644348}">
      <dgm:prSet/>
      <dgm:spPr/>
      <dgm:t>
        <a:bodyPr/>
        <a:lstStyle/>
        <a:p>
          <a:endParaRPr lang="en-GB" sz="1600"/>
        </a:p>
      </dgm:t>
    </dgm:pt>
    <dgm:pt modelId="{D38E0FE9-E9F5-7340-8850-01447829724B}" type="sibTrans" cxnId="{9E68D919-8E97-8C40-B96B-E64BD1644348}">
      <dgm:prSet/>
      <dgm:spPr/>
      <dgm:t>
        <a:bodyPr/>
        <a:lstStyle/>
        <a:p>
          <a:endParaRPr lang="en-GB" sz="1600"/>
        </a:p>
      </dgm:t>
    </dgm:pt>
    <dgm:pt modelId="{34445DFA-E89C-8F41-9702-D863981A7F88}" type="pres">
      <dgm:prSet presAssocID="{4E68359E-0E0D-1B40-BF50-0158D2923680}" presName="cycle" presStyleCnt="0">
        <dgm:presLayoutVars>
          <dgm:chMax val="1"/>
          <dgm:dir/>
          <dgm:animLvl val="ctr"/>
          <dgm:resizeHandles val="exact"/>
        </dgm:presLayoutVars>
      </dgm:prSet>
      <dgm:spPr/>
    </dgm:pt>
    <dgm:pt modelId="{2F4EC6EE-CF5E-DF4D-9E2A-DA19CE8808DE}" type="pres">
      <dgm:prSet presAssocID="{6AB51D07-B615-1242-BB08-826C7EEAAC27}" presName="centerShape" presStyleLbl="node0" presStyleIdx="0" presStyleCnt="1"/>
      <dgm:spPr/>
    </dgm:pt>
    <dgm:pt modelId="{226D23E4-D96E-A44C-9356-69F257F5D403}" type="pres">
      <dgm:prSet presAssocID="{5242B1E6-BDEF-4148-ABA1-675887FB863F}" presName="parTrans" presStyleLbl="bgSibTrans2D1" presStyleIdx="0" presStyleCnt="2"/>
      <dgm:spPr/>
    </dgm:pt>
    <dgm:pt modelId="{11671711-E668-D946-B8B1-A66A5CE4DF6D}" type="pres">
      <dgm:prSet presAssocID="{025EA3AF-41C6-0B46-82E7-3A18AD0DC59F}" presName="node" presStyleLbl="node1" presStyleIdx="0" presStyleCnt="2">
        <dgm:presLayoutVars>
          <dgm:bulletEnabled val="1"/>
        </dgm:presLayoutVars>
      </dgm:prSet>
      <dgm:spPr/>
    </dgm:pt>
    <dgm:pt modelId="{9A9AB75F-B425-A540-BDF5-EF0A42E1CBFE}" type="pres">
      <dgm:prSet presAssocID="{21E93BE6-5818-104B-9DCA-158115DA1910}" presName="parTrans" presStyleLbl="bgSibTrans2D1" presStyleIdx="1" presStyleCnt="2"/>
      <dgm:spPr/>
    </dgm:pt>
    <dgm:pt modelId="{48B4A113-44D1-9841-8837-6D9310D38604}" type="pres">
      <dgm:prSet presAssocID="{FFC98575-9C3A-A741-AFA8-EE82EBF1DB51}" presName="node" presStyleLbl="node1" presStyleIdx="1" presStyleCnt="2">
        <dgm:presLayoutVars>
          <dgm:bulletEnabled val="1"/>
        </dgm:presLayoutVars>
      </dgm:prSet>
      <dgm:spPr/>
    </dgm:pt>
  </dgm:ptLst>
  <dgm:cxnLst>
    <dgm:cxn modelId="{4FC1BE05-2F89-3642-9AEF-B25ED60A8FCD}" srcId="{4E68359E-0E0D-1B40-BF50-0158D2923680}" destId="{6AB51D07-B615-1242-BB08-826C7EEAAC27}" srcOrd="0" destOrd="0" parTransId="{604FA642-C4F1-0040-B3F2-E476FFC1A425}" sibTransId="{6E83BF5D-5974-1049-B8CA-50D948E98B8E}"/>
    <dgm:cxn modelId="{9E68D919-8E97-8C40-B96B-E64BD1644348}" srcId="{6AB51D07-B615-1242-BB08-826C7EEAAC27}" destId="{FFC98575-9C3A-A741-AFA8-EE82EBF1DB51}" srcOrd="1" destOrd="0" parTransId="{21E93BE6-5818-104B-9DCA-158115DA1910}" sibTransId="{D38E0FE9-E9F5-7340-8850-01447829724B}"/>
    <dgm:cxn modelId="{24B1FD32-9562-D843-A5B4-1C7DF77FD0B5}" type="presOf" srcId="{6AB51D07-B615-1242-BB08-826C7EEAAC27}" destId="{2F4EC6EE-CF5E-DF4D-9E2A-DA19CE8808DE}" srcOrd="0" destOrd="0" presId="urn:microsoft.com/office/officeart/2005/8/layout/radial4"/>
    <dgm:cxn modelId="{43E2E936-8997-A544-855E-21058F0DA077}" type="presOf" srcId="{21E93BE6-5818-104B-9DCA-158115DA1910}" destId="{9A9AB75F-B425-A540-BDF5-EF0A42E1CBFE}" srcOrd="0" destOrd="0" presId="urn:microsoft.com/office/officeart/2005/8/layout/radial4"/>
    <dgm:cxn modelId="{DB180863-ADB4-EE4E-91F7-11D8D54C4A47}" type="presOf" srcId="{025EA3AF-41C6-0B46-82E7-3A18AD0DC59F}" destId="{11671711-E668-D946-B8B1-A66A5CE4DF6D}" srcOrd="0" destOrd="0" presId="urn:microsoft.com/office/officeart/2005/8/layout/radial4"/>
    <dgm:cxn modelId="{8CD5F967-1F45-B846-91A4-F2943FA28844}" type="presOf" srcId="{FFC98575-9C3A-A741-AFA8-EE82EBF1DB51}" destId="{48B4A113-44D1-9841-8837-6D9310D38604}" srcOrd="0" destOrd="0" presId="urn:microsoft.com/office/officeart/2005/8/layout/radial4"/>
    <dgm:cxn modelId="{EE671B6B-121A-5A4A-9C59-B6282EAE497F}" type="presOf" srcId="{5242B1E6-BDEF-4148-ABA1-675887FB863F}" destId="{226D23E4-D96E-A44C-9356-69F257F5D403}" srcOrd="0" destOrd="0" presId="urn:microsoft.com/office/officeart/2005/8/layout/radial4"/>
    <dgm:cxn modelId="{2A461D92-97DC-274F-BDFE-9CA0EFF53C5F}" type="presOf" srcId="{4E68359E-0E0D-1B40-BF50-0158D2923680}" destId="{34445DFA-E89C-8F41-9702-D863981A7F88}" srcOrd="0" destOrd="0" presId="urn:microsoft.com/office/officeart/2005/8/layout/radial4"/>
    <dgm:cxn modelId="{6C2E1E92-324A-3645-B38D-97870F96B77B}" srcId="{6AB51D07-B615-1242-BB08-826C7EEAAC27}" destId="{025EA3AF-41C6-0B46-82E7-3A18AD0DC59F}" srcOrd="0" destOrd="0" parTransId="{5242B1E6-BDEF-4148-ABA1-675887FB863F}" sibTransId="{3B719BC7-AB99-9D4E-85F8-945C41C1A834}"/>
    <dgm:cxn modelId="{0BC025F1-B3BF-CC4F-B924-4766304D367B}" type="presParOf" srcId="{34445DFA-E89C-8F41-9702-D863981A7F88}" destId="{2F4EC6EE-CF5E-DF4D-9E2A-DA19CE8808DE}" srcOrd="0" destOrd="0" presId="urn:microsoft.com/office/officeart/2005/8/layout/radial4"/>
    <dgm:cxn modelId="{449A9200-9228-B045-A239-706D86E153AE}" type="presParOf" srcId="{34445DFA-E89C-8F41-9702-D863981A7F88}" destId="{226D23E4-D96E-A44C-9356-69F257F5D403}" srcOrd="1" destOrd="0" presId="urn:microsoft.com/office/officeart/2005/8/layout/radial4"/>
    <dgm:cxn modelId="{4DF5E648-25FB-3846-A8D0-09C0B7EE8E1D}" type="presParOf" srcId="{34445DFA-E89C-8F41-9702-D863981A7F88}" destId="{11671711-E668-D946-B8B1-A66A5CE4DF6D}" srcOrd="2" destOrd="0" presId="urn:microsoft.com/office/officeart/2005/8/layout/radial4"/>
    <dgm:cxn modelId="{8A712210-EF29-A048-A806-507D866151D5}" type="presParOf" srcId="{34445DFA-E89C-8F41-9702-D863981A7F88}" destId="{9A9AB75F-B425-A540-BDF5-EF0A42E1CBFE}" srcOrd="3" destOrd="0" presId="urn:microsoft.com/office/officeart/2005/8/layout/radial4"/>
    <dgm:cxn modelId="{4D194D94-AA0B-B14B-9A4D-04016DD502AA}" type="presParOf" srcId="{34445DFA-E89C-8F41-9702-D863981A7F88}" destId="{48B4A113-44D1-9841-8837-6D9310D38604}" srcOrd="4"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solidFill>
                <a:schemeClr val="tx1"/>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800" b="1" i="0" dirty="0">
              <a:solidFill>
                <a:srgbClr val="A7BC68"/>
              </a:solidFill>
              <a:latin typeface="+mj-lt"/>
              <a:cs typeface="IRANYekan Light" panose="020B0506030804020204" pitchFamily="34" charset="-78"/>
            </a:rPr>
            <a:t>Research 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solidFill>
                <a:schemeClr val="tx1"/>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a:t>
          </a:r>
          <a:r>
            <a:rPr lang="en-US" sz="2000" b="1" i="0" dirty="0">
              <a:solidFill>
                <a:schemeClr val="tx1"/>
              </a:solidFill>
              <a:latin typeface="+mj-lt"/>
              <a:cs typeface="IRANYekan Light" panose="020B0506030804020204" pitchFamily="34" charset="-78"/>
            </a:rPr>
            <a:t>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800" b="1" i="0" dirty="0">
              <a:solidFill>
                <a:srgbClr val="A7BC68"/>
              </a:solidFill>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solidFill>
                <a:schemeClr val="tx1"/>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a:t>
          </a:r>
          <a:r>
            <a:rPr lang="en-US" sz="2000" b="1" i="0" dirty="0">
              <a:solidFill>
                <a:schemeClr val="tx1"/>
              </a:solidFill>
              <a:latin typeface="+mj-lt"/>
              <a:cs typeface="IRANYekan Light" panose="020B0506030804020204" pitchFamily="34" charset="-78"/>
            </a:rPr>
            <a:t>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800" b="1" i="0" dirty="0">
              <a:solidFill>
                <a:srgbClr val="A7BC68"/>
              </a:solidFill>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solidFill>
                <a:schemeClr val="tx1"/>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a:t>
          </a:r>
          <a:r>
            <a:rPr lang="en-US" sz="2000" b="1" i="0" dirty="0">
              <a:solidFill>
                <a:schemeClr val="tx1"/>
              </a:solidFill>
              <a:latin typeface="+mj-lt"/>
              <a:cs typeface="IRANYekan Light" panose="020B0506030804020204" pitchFamily="34" charset="-78"/>
            </a:rPr>
            <a:t>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800" b="1" dirty="0">
              <a:solidFill>
                <a:srgbClr val="A7BC68"/>
              </a:solidFill>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000" b="1" dirty="0">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7F90F5-3F83-4DA1-AED7-7C8C34145E34}"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4E94AD7A-3ABB-4D8D-891D-098339613A40}">
      <dgm:prSet phldrT="[Text]" phldr="0" custT="1"/>
      <dgm:spPr/>
      <dgm:t>
        <a:bodyPr/>
        <a:lstStyle/>
        <a:p>
          <a:r>
            <a:rPr lang="en-US" sz="2000" b="1" i="0" dirty="0">
              <a:solidFill>
                <a:schemeClr val="tx1"/>
              </a:solidFill>
              <a:latin typeface="+mj-lt"/>
              <a:cs typeface="IRANYekan Light" panose="020B0506030804020204" pitchFamily="34" charset="-78"/>
            </a:rPr>
            <a:t>Motivation</a:t>
          </a:r>
        </a:p>
      </dgm:t>
    </dgm:pt>
    <dgm:pt modelId="{73C12B9E-4D25-4F31-BEAB-0F1B39A8E2AA}" type="parTrans" cxnId="{CED6665A-C25A-4432-9D9F-7B441C21DAC7}">
      <dgm:prSet/>
      <dgm:spPr/>
      <dgm:t>
        <a:bodyPr/>
        <a:lstStyle/>
        <a:p>
          <a:endParaRPr lang="en-US"/>
        </a:p>
      </dgm:t>
    </dgm:pt>
    <dgm:pt modelId="{F1526A04-8222-4B1D-B161-036757230042}" type="sibTrans" cxnId="{CED6665A-C25A-4432-9D9F-7B441C21DAC7}">
      <dgm:prSet/>
      <dgm:spPr/>
      <dgm:t>
        <a:bodyPr/>
        <a:lstStyle/>
        <a:p>
          <a:endParaRPr lang="en-US"/>
        </a:p>
      </dgm:t>
    </dgm:pt>
    <dgm:pt modelId="{FC2ADD86-7C0D-4A01-BEC1-39BDBAB695D7}">
      <dgm:prSet phldrT="[Text]" phldr="0" custT="1"/>
      <dgm:spPr/>
      <dgm:t>
        <a:bodyPr/>
        <a:lstStyle/>
        <a:p>
          <a:r>
            <a:rPr lang="en-US" sz="2000" b="1" i="0" dirty="0">
              <a:latin typeface="+mj-lt"/>
              <a:cs typeface="IRANYekan Light" panose="020B0506030804020204" pitchFamily="34" charset="-78"/>
            </a:rPr>
            <a:t>Research </a:t>
          </a:r>
          <a:r>
            <a:rPr lang="en-US" sz="2000" b="1" i="0" dirty="0">
              <a:solidFill>
                <a:schemeClr val="tx1"/>
              </a:solidFill>
              <a:latin typeface="+mj-lt"/>
              <a:cs typeface="IRANYekan Light" panose="020B0506030804020204" pitchFamily="34" charset="-78"/>
            </a:rPr>
            <a:t>Questions</a:t>
          </a:r>
        </a:p>
      </dgm:t>
    </dgm:pt>
    <dgm:pt modelId="{6AEBF158-7CEF-42BC-B303-6BC3E5D8E2C7}" type="parTrans" cxnId="{AAA99DE2-C1FC-4B7A-8341-0F8128866120}">
      <dgm:prSet/>
      <dgm:spPr/>
      <dgm:t>
        <a:bodyPr/>
        <a:lstStyle/>
        <a:p>
          <a:endParaRPr lang="en-US"/>
        </a:p>
      </dgm:t>
    </dgm:pt>
    <dgm:pt modelId="{D7FC78AB-4604-47B2-AFCF-0572472AD82D}" type="sibTrans" cxnId="{AAA99DE2-C1FC-4B7A-8341-0F8128866120}">
      <dgm:prSet/>
      <dgm:spPr/>
      <dgm:t>
        <a:bodyPr/>
        <a:lstStyle/>
        <a:p>
          <a:endParaRPr lang="en-US"/>
        </a:p>
      </dgm:t>
    </dgm:pt>
    <dgm:pt modelId="{E81972E0-6456-4BBC-B243-BA7FEE9358A4}">
      <dgm:prSet phldrT="[Text]" phldr="0" custT="1"/>
      <dgm:spPr/>
      <dgm:t>
        <a:bodyPr/>
        <a:lstStyle/>
        <a:p>
          <a:r>
            <a:rPr lang="en-US" sz="2000" b="1" i="0" dirty="0">
              <a:latin typeface="+mj-lt"/>
              <a:cs typeface="IRANYekan Light" panose="020B0506030804020204" pitchFamily="34" charset="-78"/>
            </a:rPr>
            <a:t>Methodologies</a:t>
          </a:r>
        </a:p>
      </dgm:t>
    </dgm:pt>
    <dgm:pt modelId="{51C85E94-2D17-4EB5-AD1A-52E1D7FE5071}" type="parTrans" cxnId="{2F330F2A-FA7E-43AA-BE09-42FA3D1B0B8F}">
      <dgm:prSet/>
      <dgm:spPr/>
      <dgm:t>
        <a:bodyPr/>
        <a:lstStyle/>
        <a:p>
          <a:endParaRPr lang="en-US"/>
        </a:p>
      </dgm:t>
    </dgm:pt>
    <dgm:pt modelId="{9CEEE12F-C3E0-44B9-96C7-2AA994FF3451}" type="sibTrans" cxnId="{2F330F2A-FA7E-43AA-BE09-42FA3D1B0B8F}">
      <dgm:prSet/>
      <dgm:spPr/>
      <dgm:t>
        <a:bodyPr/>
        <a:lstStyle/>
        <a:p>
          <a:endParaRPr lang="en-US"/>
        </a:p>
      </dgm:t>
    </dgm:pt>
    <dgm:pt modelId="{646813BD-4E62-46F2-A4B8-570CAB2F6075}">
      <dgm:prSet phldr="0" custT="1"/>
      <dgm:spPr/>
      <dgm:t>
        <a:bodyPr/>
        <a:lstStyle/>
        <a:p>
          <a:pPr rtl="0"/>
          <a:r>
            <a:rPr lang="en-US" sz="2000" b="1" i="0" dirty="0">
              <a:latin typeface="+mj-lt"/>
              <a:cs typeface="IRANYekan Light" panose="020B0506030804020204" pitchFamily="34" charset="-78"/>
            </a:rPr>
            <a:t>Evaluation Metrics</a:t>
          </a:r>
        </a:p>
      </dgm:t>
    </dgm:pt>
    <dgm:pt modelId="{DAE17E18-1BE0-4362-9E03-00E7A65913F3}" type="parTrans" cxnId="{5A04E11E-021F-48E1-A76A-AB5CB1106ABE}">
      <dgm:prSet/>
      <dgm:spPr/>
      <dgm:t>
        <a:bodyPr/>
        <a:lstStyle/>
        <a:p>
          <a:endParaRPr lang="en-GB"/>
        </a:p>
      </dgm:t>
    </dgm:pt>
    <dgm:pt modelId="{00095C7B-2E2C-439D-87A4-7868C068C02A}" type="sibTrans" cxnId="{5A04E11E-021F-48E1-A76A-AB5CB1106ABE}">
      <dgm:prSet/>
      <dgm:spPr/>
      <dgm:t>
        <a:bodyPr/>
        <a:lstStyle/>
        <a:p>
          <a:endParaRPr lang="en-US"/>
        </a:p>
      </dgm:t>
    </dgm:pt>
    <dgm:pt modelId="{CC0360B6-643E-2445-82FC-1CD6991DF0BD}">
      <dgm:prSet custT="1"/>
      <dgm:spPr/>
      <dgm:t>
        <a:bodyPr/>
        <a:lstStyle/>
        <a:p>
          <a:r>
            <a:rPr lang="en-GB" sz="2000" b="1" dirty="0">
              <a:solidFill>
                <a:schemeClr val="tx1"/>
              </a:solidFill>
              <a:latin typeface="+mj-lt"/>
              <a:cs typeface="IRANYekan Light" panose="020B0506030804020204" pitchFamily="34" charset="-78"/>
            </a:rPr>
            <a:t>Results</a:t>
          </a:r>
        </a:p>
      </dgm:t>
    </dgm:pt>
    <dgm:pt modelId="{9CDB7E27-04E0-4944-B2BD-68340C84EF7E}" type="parTrans" cxnId="{ABCA8984-C0E4-BD49-9AF9-A68EBC062FE6}">
      <dgm:prSet/>
      <dgm:spPr/>
      <dgm:t>
        <a:bodyPr/>
        <a:lstStyle/>
        <a:p>
          <a:endParaRPr lang="en-GB"/>
        </a:p>
      </dgm:t>
    </dgm:pt>
    <dgm:pt modelId="{8BDF991F-8731-C045-9C4D-B3749E09DD1B}" type="sibTrans" cxnId="{ABCA8984-C0E4-BD49-9AF9-A68EBC062FE6}">
      <dgm:prSet/>
      <dgm:spPr/>
      <dgm:t>
        <a:bodyPr/>
        <a:lstStyle/>
        <a:p>
          <a:endParaRPr lang="en-GB"/>
        </a:p>
      </dgm:t>
    </dgm:pt>
    <dgm:pt modelId="{D3E9F6B6-B5F5-7540-9B02-2BC6F1489EE6}">
      <dgm:prSet custT="1"/>
      <dgm:spPr/>
      <dgm:t>
        <a:bodyPr/>
        <a:lstStyle/>
        <a:p>
          <a:pPr rtl="0"/>
          <a:r>
            <a:rPr lang="en-GB" sz="2800" b="1" dirty="0">
              <a:solidFill>
                <a:srgbClr val="A7BC68"/>
              </a:solidFill>
              <a:latin typeface="+mj-lt"/>
              <a:cs typeface="IRANYekan Light" panose="020B0506030804020204" pitchFamily="34" charset="-78"/>
            </a:rPr>
            <a:t>Insights</a:t>
          </a:r>
        </a:p>
      </dgm:t>
    </dgm:pt>
    <dgm:pt modelId="{CA4340B4-AB5D-6745-81CF-6C1EEED12249}" type="parTrans" cxnId="{CD817ED5-B3C5-FC41-9786-EE877F38E8A2}">
      <dgm:prSet/>
      <dgm:spPr/>
      <dgm:t>
        <a:bodyPr/>
        <a:lstStyle/>
        <a:p>
          <a:endParaRPr lang="en-GB"/>
        </a:p>
      </dgm:t>
    </dgm:pt>
    <dgm:pt modelId="{B0E92342-9F01-AB4E-B993-F4A972B2D55B}" type="sibTrans" cxnId="{CD817ED5-B3C5-FC41-9786-EE877F38E8A2}">
      <dgm:prSet/>
      <dgm:spPr/>
      <dgm:t>
        <a:bodyPr/>
        <a:lstStyle/>
        <a:p>
          <a:endParaRPr lang="en-GB"/>
        </a:p>
      </dgm:t>
    </dgm:pt>
    <dgm:pt modelId="{15C128D3-65A2-4E00-A284-45A66AB54453}" type="pres">
      <dgm:prSet presAssocID="{D97F90F5-3F83-4DA1-AED7-7C8C34145E34}" presName="vert0" presStyleCnt="0">
        <dgm:presLayoutVars>
          <dgm:dir/>
          <dgm:animOne val="branch"/>
          <dgm:animLvl val="lvl"/>
        </dgm:presLayoutVars>
      </dgm:prSet>
      <dgm:spPr/>
    </dgm:pt>
    <dgm:pt modelId="{669ED311-402D-4032-AE36-FD6A47ABE603}" type="pres">
      <dgm:prSet presAssocID="{4E94AD7A-3ABB-4D8D-891D-098339613A40}" presName="thickLine" presStyleLbl="alignNode1" presStyleIdx="0" presStyleCnt="6"/>
      <dgm:spPr/>
    </dgm:pt>
    <dgm:pt modelId="{46188DB7-F5B2-4756-9274-347ACC2B20D7}" type="pres">
      <dgm:prSet presAssocID="{4E94AD7A-3ABB-4D8D-891D-098339613A40}" presName="horz1" presStyleCnt="0"/>
      <dgm:spPr/>
    </dgm:pt>
    <dgm:pt modelId="{C414E1A6-1829-4AEA-BBA8-8FE934B0B6A8}" type="pres">
      <dgm:prSet presAssocID="{4E94AD7A-3ABB-4D8D-891D-098339613A40}" presName="tx1" presStyleLbl="revTx" presStyleIdx="0" presStyleCnt="6"/>
      <dgm:spPr/>
    </dgm:pt>
    <dgm:pt modelId="{FB59EE1E-E2E9-442B-B389-57DF46B733E5}" type="pres">
      <dgm:prSet presAssocID="{4E94AD7A-3ABB-4D8D-891D-098339613A40}" presName="vert1" presStyleCnt="0"/>
      <dgm:spPr/>
    </dgm:pt>
    <dgm:pt modelId="{DA789D88-9537-4038-B790-72A7EA39BED9}" type="pres">
      <dgm:prSet presAssocID="{FC2ADD86-7C0D-4A01-BEC1-39BDBAB695D7}" presName="thickLine" presStyleLbl="alignNode1" presStyleIdx="1" presStyleCnt="6"/>
      <dgm:spPr/>
    </dgm:pt>
    <dgm:pt modelId="{5CB6FC5E-3C58-4F9F-B82D-5AEE6C25572D}" type="pres">
      <dgm:prSet presAssocID="{FC2ADD86-7C0D-4A01-BEC1-39BDBAB695D7}" presName="horz1" presStyleCnt="0"/>
      <dgm:spPr/>
    </dgm:pt>
    <dgm:pt modelId="{3833B851-2F77-447A-8641-E59CF55320A7}" type="pres">
      <dgm:prSet presAssocID="{FC2ADD86-7C0D-4A01-BEC1-39BDBAB695D7}" presName="tx1" presStyleLbl="revTx" presStyleIdx="1" presStyleCnt="6"/>
      <dgm:spPr/>
    </dgm:pt>
    <dgm:pt modelId="{C33D1D87-8A67-4FEE-9D73-A47A477F3DE6}" type="pres">
      <dgm:prSet presAssocID="{FC2ADD86-7C0D-4A01-BEC1-39BDBAB695D7}" presName="vert1" presStyleCnt="0"/>
      <dgm:spPr/>
    </dgm:pt>
    <dgm:pt modelId="{97BE0C13-B5DE-467E-A12A-6171813E717D}" type="pres">
      <dgm:prSet presAssocID="{E81972E0-6456-4BBC-B243-BA7FEE9358A4}" presName="thickLine" presStyleLbl="alignNode1" presStyleIdx="2" presStyleCnt="6"/>
      <dgm:spPr/>
    </dgm:pt>
    <dgm:pt modelId="{0ABEA967-5E46-43FC-A43C-C688AAB97E2C}" type="pres">
      <dgm:prSet presAssocID="{E81972E0-6456-4BBC-B243-BA7FEE9358A4}" presName="horz1" presStyleCnt="0"/>
      <dgm:spPr/>
    </dgm:pt>
    <dgm:pt modelId="{0DF57E55-ED82-41B6-9DA1-E17E0D2EC99C}" type="pres">
      <dgm:prSet presAssocID="{E81972E0-6456-4BBC-B243-BA7FEE9358A4}" presName="tx1" presStyleLbl="revTx" presStyleIdx="2" presStyleCnt="6"/>
      <dgm:spPr/>
    </dgm:pt>
    <dgm:pt modelId="{7F1AF348-DE85-425A-A24E-785B061F65DC}" type="pres">
      <dgm:prSet presAssocID="{E81972E0-6456-4BBC-B243-BA7FEE9358A4}" presName="vert1" presStyleCnt="0"/>
      <dgm:spPr/>
    </dgm:pt>
    <dgm:pt modelId="{44851D7D-9E63-4959-9762-2C9B6195780F}" type="pres">
      <dgm:prSet presAssocID="{646813BD-4E62-46F2-A4B8-570CAB2F6075}" presName="thickLine" presStyleLbl="alignNode1" presStyleIdx="3" presStyleCnt="6"/>
      <dgm:spPr/>
    </dgm:pt>
    <dgm:pt modelId="{9006C3CD-447A-4EE8-9674-C886C4221939}" type="pres">
      <dgm:prSet presAssocID="{646813BD-4E62-46F2-A4B8-570CAB2F6075}" presName="horz1" presStyleCnt="0"/>
      <dgm:spPr/>
    </dgm:pt>
    <dgm:pt modelId="{B66D1E24-D7BC-4C03-BAD8-BAE87BDE14B1}" type="pres">
      <dgm:prSet presAssocID="{646813BD-4E62-46F2-A4B8-570CAB2F6075}" presName="tx1" presStyleLbl="revTx" presStyleIdx="3" presStyleCnt="6"/>
      <dgm:spPr/>
    </dgm:pt>
    <dgm:pt modelId="{C3CE7C86-DB59-4018-8553-91C90958D133}" type="pres">
      <dgm:prSet presAssocID="{646813BD-4E62-46F2-A4B8-570CAB2F6075}" presName="vert1" presStyleCnt="0"/>
      <dgm:spPr/>
    </dgm:pt>
    <dgm:pt modelId="{74022C16-8A03-D74F-A28E-828D24E31E5D}" type="pres">
      <dgm:prSet presAssocID="{CC0360B6-643E-2445-82FC-1CD6991DF0BD}" presName="thickLine" presStyleLbl="alignNode1" presStyleIdx="4" presStyleCnt="6"/>
      <dgm:spPr/>
    </dgm:pt>
    <dgm:pt modelId="{135CFDC1-D2C7-E54C-A1B9-AFC0B73252B5}" type="pres">
      <dgm:prSet presAssocID="{CC0360B6-643E-2445-82FC-1CD6991DF0BD}" presName="horz1" presStyleCnt="0"/>
      <dgm:spPr/>
    </dgm:pt>
    <dgm:pt modelId="{D6CAEC6F-F9E2-8840-BA5C-5F026DA0848B}" type="pres">
      <dgm:prSet presAssocID="{CC0360B6-643E-2445-82FC-1CD6991DF0BD}" presName="tx1" presStyleLbl="revTx" presStyleIdx="4" presStyleCnt="6"/>
      <dgm:spPr/>
    </dgm:pt>
    <dgm:pt modelId="{6B822A89-F4AA-8747-ADEB-05139F290699}" type="pres">
      <dgm:prSet presAssocID="{CC0360B6-643E-2445-82FC-1CD6991DF0BD}" presName="vert1" presStyleCnt="0"/>
      <dgm:spPr/>
    </dgm:pt>
    <dgm:pt modelId="{9C9C6DFB-A151-B54E-9947-46352ED6D9E4}" type="pres">
      <dgm:prSet presAssocID="{D3E9F6B6-B5F5-7540-9B02-2BC6F1489EE6}" presName="thickLine" presStyleLbl="alignNode1" presStyleIdx="5" presStyleCnt="6"/>
      <dgm:spPr/>
    </dgm:pt>
    <dgm:pt modelId="{83A86BD4-71E5-E744-BDF5-86A2BFBE859F}" type="pres">
      <dgm:prSet presAssocID="{D3E9F6B6-B5F5-7540-9B02-2BC6F1489EE6}" presName="horz1" presStyleCnt="0"/>
      <dgm:spPr/>
    </dgm:pt>
    <dgm:pt modelId="{58245837-14E1-B040-888A-F0640672A009}" type="pres">
      <dgm:prSet presAssocID="{D3E9F6B6-B5F5-7540-9B02-2BC6F1489EE6}" presName="tx1" presStyleLbl="revTx" presStyleIdx="5" presStyleCnt="6"/>
      <dgm:spPr/>
    </dgm:pt>
    <dgm:pt modelId="{570BE1D7-08DA-1C4F-B15D-2DAE6B8965BF}" type="pres">
      <dgm:prSet presAssocID="{D3E9F6B6-B5F5-7540-9B02-2BC6F1489EE6}" presName="vert1" presStyleCnt="0"/>
      <dgm:spPr/>
    </dgm:pt>
  </dgm:ptLst>
  <dgm:cxnLst>
    <dgm:cxn modelId="{2ADBE60C-9C36-8545-AEDC-C48DF97E6F1D}" type="presOf" srcId="{D3E9F6B6-B5F5-7540-9B02-2BC6F1489EE6}" destId="{58245837-14E1-B040-888A-F0640672A009}" srcOrd="0" destOrd="0" presId="urn:microsoft.com/office/officeart/2008/layout/LinedList"/>
    <dgm:cxn modelId="{5A04E11E-021F-48E1-A76A-AB5CB1106ABE}" srcId="{D97F90F5-3F83-4DA1-AED7-7C8C34145E34}" destId="{646813BD-4E62-46F2-A4B8-570CAB2F6075}" srcOrd="3" destOrd="0" parTransId="{DAE17E18-1BE0-4362-9E03-00E7A65913F3}" sibTransId="{00095C7B-2E2C-439D-87A4-7868C068C02A}"/>
    <dgm:cxn modelId="{2F330F2A-FA7E-43AA-BE09-42FA3D1B0B8F}" srcId="{D97F90F5-3F83-4DA1-AED7-7C8C34145E34}" destId="{E81972E0-6456-4BBC-B243-BA7FEE9358A4}" srcOrd="2" destOrd="0" parTransId="{51C85E94-2D17-4EB5-AD1A-52E1D7FE5071}" sibTransId="{9CEEE12F-C3E0-44B9-96C7-2AA994FF3451}"/>
    <dgm:cxn modelId="{9F5C0A4D-3894-114B-AA20-DF8880494171}" type="presOf" srcId="{CC0360B6-643E-2445-82FC-1CD6991DF0BD}" destId="{D6CAEC6F-F9E2-8840-BA5C-5F026DA0848B}" srcOrd="0" destOrd="0" presId="urn:microsoft.com/office/officeart/2008/layout/LinedList"/>
    <dgm:cxn modelId="{CED6665A-C25A-4432-9D9F-7B441C21DAC7}" srcId="{D97F90F5-3F83-4DA1-AED7-7C8C34145E34}" destId="{4E94AD7A-3ABB-4D8D-891D-098339613A40}" srcOrd="0" destOrd="0" parTransId="{73C12B9E-4D25-4F31-BEAB-0F1B39A8E2AA}" sibTransId="{F1526A04-8222-4B1D-B161-036757230042}"/>
    <dgm:cxn modelId="{80324E61-6EDC-4B7F-A6CA-4A5779DFAB4C}" type="presOf" srcId="{4E94AD7A-3ABB-4D8D-891D-098339613A40}" destId="{C414E1A6-1829-4AEA-BBA8-8FE934B0B6A8}" srcOrd="0" destOrd="0" presId="urn:microsoft.com/office/officeart/2008/layout/LinedList"/>
    <dgm:cxn modelId="{A9AD6A68-A8B3-49E5-AEA0-81591F46EB09}" type="presOf" srcId="{646813BD-4E62-46F2-A4B8-570CAB2F6075}" destId="{B66D1E24-D7BC-4C03-BAD8-BAE87BDE14B1}" srcOrd="0" destOrd="0" presId="urn:microsoft.com/office/officeart/2008/layout/LinedList"/>
    <dgm:cxn modelId="{ABCA8984-C0E4-BD49-9AF9-A68EBC062FE6}" srcId="{D97F90F5-3F83-4DA1-AED7-7C8C34145E34}" destId="{CC0360B6-643E-2445-82FC-1CD6991DF0BD}" srcOrd="4" destOrd="0" parTransId="{9CDB7E27-04E0-4944-B2BD-68340C84EF7E}" sibTransId="{8BDF991F-8731-C045-9C4D-B3749E09DD1B}"/>
    <dgm:cxn modelId="{105B7F8E-01A9-42AC-BE1B-2000F201BEBB}" type="presOf" srcId="{E81972E0-6456-4BBC-B243-BA7FEE9358A4}" destId="{0DF57E55-ED82-41B6-9DA1-E17E0D2EC99C}" srcOrd="0" destOrd="0" presId="urn:microsoft.com/office/officeart/2008/layout/LinedList"/>
    <dgm:cxn modelId="{79286CA5-AA0B-420B-89AB-04FD37CC9D15}" type="presOf" srcId="{D97F90F5-3F83-4DA1-AED7-7C8C34145E34}" destId="{15C128D3-65A2-4E00-A284-45A66AB54453}" srcOrd="0" destOrd="0" presId="urn:microsoft.com/office/officeart/2008/layout/LinedList"/>
    <dgm:cxn modelId="{CD817ED5-B3C5-FC41-9786-EE877F38E8A2}" srcId="{D97F90F5-3F83-4DA1-AED7-7C8C34145E34}" destId="{D3E9F6B6-B5F5-7540-9B02-2BC6F1489EE6}" srcOrd="5" destOrd="0" parTransId="{CA4340B4-AB5D-6745-81CF-6C1EEED12249}" sibTransId="{B0E92342-9F01-AB4E-B993-F4A972B2D55B}"/>
    <dgm:cxn modelId="{AAA99DE2-C1FC-4B7A-8341-0F8128866120}" srcId="{D97F90F5-3F83-4DA1-AED7-7C8C34145E34}" destId="{FC2ADD86-7C0D-4A01-BEC1-39BDBAB695D7}" srcOrd="1" destOrd="0" parTransId="{6AEBF158-7CEF-42BC-B303-6BC3E5D8E2C7}" sibTransId="{D7FC78AB-4604-47B2-AFCF-0572472AD82D}"/>
    <dgm:cxn modelId="{7B0177E8-7A6A-4E9D-B363-FAC48E053155}" type="presOf" srcId="{FC2ADD86-7C0D-4A01-BEC1-39BDBAB695D7}" destId="{3833B851-2F77-447A-8641-E59CF55320A7}" srcOrd="0" destOrd="0" presId="urn:microsoft.com/office/officeart/2008/layout/LinedList"/>
    <dgm:cxn modelId="{A3BFE2DD-2DEA-4719-9B55-7F5A67B72952}" type="presParOf" srcId="{15C128D3-65A2-4E00-A284-45A66AB54453}" destId="{669ED311-402D-4032-AE36-FD6A47ABE603}" srcOrd="0" destOrd="0" presId="urn:microsoft.com/office/officeart/2008/layout/LinedList"/>
    <dgm:cxn modelId="{C6297979-2336-4C38-8233-378F655CEBB4}" type="presParOf" srcId="{15C128D3-65A2-4E00-A284-45A66AB54453}" destId="{46188DB7-F5B2-4756-9274-347ACC2B20D7}" srcOrd="1" destOrd="0" presId="urn:microsoft.com/office/officeart/2008/layout/LinedList"/>
    <dgm:cxn modelId="{83A57B05-AC97-4750-9F7F-377E0D474ACA}" type="presParOf" srcId="{46188DB7-F5B2-4756-9274-347ACC2B20D7}" destId="{C414E1A6-1829-4AEA-BBA8-8FE934B0B6A8}" srcOrd="0" destOrd="0" presId="urn:microsoft.com/office/officeart/2008/layout/LinedList"/>
    <dgm:cxn modelId="{FBF75B69-1E78-46EC-B00E-C27E05F085DE}" type="presParOf" srcId="{46188DB7-F5B2-4756-9274-347ACC2B20D7}" destId="{FB59EE1E-E2E9-442B-B389-57DF46B733E5}" srcOrd="1" destOrd="0" presId="urn:microsoft.com/office/officeart/2008/layout/LinedList"/>
    <dgm:cxn modelId="{66203F11-267F-4DCE-A1B6-33E72FEBB5F6}" type="presParOf" srcId="{15C128D3-65A2-4E00-A284-45A66AB54453}" destId="{DA789D88-9537-4038-B790-72A7EA39BED9}" srcOrd="2" destOrd="0" presId="urn:microsoft.com/office/officeart/2008/layout/LinedList"/>
    <dgm:cxn modelId="{595327D5-472D-4F9B-8B14-10D363D1F767}" type="presParOf" srcId="{15C128D3-65A2-4E00-A284-45A66AB54453}" destId="{5CB6FC5E-3C58-4F9F-B82D-5AEE6C25572D}" srcOrd="3" destOrd="0" presId="urn:microsoft.com/office/officeart/2008/layout/LinedList"/>
    <dgm:cxn modelId="{44D61C22-F306-46A4-8216-8947EC9F429C}" type="presParOf" srcId="{5CB6FC5E-3C58-4F9F-B82D-5AEE6C25572D}" destId="{3833B851-2F77-447A-8641-E59CF55320A7}" srcOrd="0" destOrd="0" presId="urn:microsoft.com/office/officeart/2008/layout/LinedList"/>
    <dgm:cxn modelId="{22DB2075-AB7A-405F-A1BE-F98C48911BB1}" type="presParOf" srcId="{5CB6FC5E-3C58-4F9F-B82D-5AEE6C25572D}" destId="{C33D1D87-8A67-4FEE-9D73-A47A477F3DE6}" srcOrd="1" destOrd="0" presId="urn:microsoft.com/office/officeart/2008/layout/LinedList"/>
    <dgm:cxn modelId="{40557BE4-AB44-4911-861B-1C43E5C0AA3F}" type="presParOf" srcId="{15C128D3-65A2-4E00-A284-45A66AB54453}" destId="{97BE0C13-B5DE-467E-A12A-6171813E717D}" srcOrd="4" destOrd="0" presId="urn:microsoft.com/office/officeart/2008/layout/LinedList"/>
    <dgm:cxn modelId="{F2B84560-7B81-48CE-BFAA-14B6352BC176}" type="presParOf" srcId="{15C128D3-65A2-4E00-A284-45A66AB54453}" destId="{0ABEA967-5E46-43FC-A43C-C688AAB97E2C}" srcOrd="5" destOrd="0" presId="urn:microsoft.com/office/officeart/2008/layout/LinedList"/>
    <dgm:cxn modelId="{A50A6FD7-265F-4B86-AE6D-52EFE9CD7BB7}" type="presParOf" srcId="{0ABEA967-5E46-43FC-A43C-C688AAB97E2C}" destId="{0DF57E55-ED82-41B6-9DA1-E17E0D2EC99C}" srcOrd="0" destOrd="0" presId="urn:microsoft.com/office/officeart/2008/layout/LinedList"/>
    <dgm:cxn modelId="{A1836BE9-193A-44B2-AA43-38810DCB4E14}" type="presParOf" srcId="{0ABEA967-5E46-43FC-A43C-C688AAB97E2C}" destId="{7F1AF348-DE85-425A-A24E-785B061F65DC}" srcOrd="1" destOrd="0" presId="urn:microsoft.com/office/officeart/2008/layout/LinedList"/>
    <dgm:cxn modelId="{3256304C-F646-4159-A41E-D8C1613BEF67}" type="presParOf" srcId="{15C128D3-65A2-4E00-A284-45A66AB54453}" destId="{44851D7D-9E63-4959-9762-2C9B6195780F}" srcOrd="6" destOrd="0" presId="urn:microsoft.com/office/officeart/2008/layout/LinedList"/>
    <dgm:cxn modelId="{AE40076A-9A5B-4E1A-9F04-7C9DA8C528D3}" type="presParOf" srcId="{15C128D3-65A2-4E00-A284-45A66AB54453}" destId="{9006C3CD-447A-4EE8-9674-C886C4221939}" srcOrd="7" destOrd="0" presId="urn:microsoft.com/office/officeart/2008/layout/LinedList"/>
    <dgm:cxn modelId="{ED2A0050-68DB-4020-8A01-701B2BE182E4}" type="presParOf" srcId="{9006C3CD-447A-4EE8-9674-C886C4221939}" destId="{B66D1E24-D7BC-4C03-BAD8-BAE87BDE14B1}" srcOrd="0" destOrd="0" presId="urn:microsoft.com/office/officeart/2008/layout/LinedList"/>
    <dgm:cxn modelId="{4844BA86-946C-4174-B44C-82073E44188F}" type="presParOf" srcId="{9006C3CD-447A-4EE8-9674-C886C4221939}" destId="{C3CE7C86-DB59-4018-8553-91C90958D133}" srcOrd="1" destOrd="0" presId="urn:microsoft.com/office/officeart/2008/layout/LinedList"/>
    <dgm:cxn modelId="{D791A5A7-5C5B-C14E-A2DB-79C3E5BBA730}" type="presParOf" srcId="{15C128D3-65A2-4E00-A284-45A66AB54453}" destId="{74022C16-8A03-D74F-A28E-828D24E31E5D}" srcOrd="8" destOrd="0" presId="urn:microsoft.com/office/officeart/2008/layout/LinedList"/>
    <dgm:cxn modelId="{CAE6C1AB-FC2D-0F43-84AA-9238AA844AF9}" type="presParOf" srcId="{15C128D3-65A2-4E00-A284-45A66AB54453}" destId="{135CFDC1-D2C7-E54C-A1B9-AFC0B73252B5}" srcOrd="9" destOrd="0" presId="urn:microsoft.com/office/officeart/2008/layout/LinedList"/>
    <dgm:cxn modelId="{94099B59-8D30-2148-8E30-8E3BD77E0A1F}" type="presParOf" srcId="{135CFDC1-D2C7-E54C-A1B9-AFC0B73252B5}" destId="{D6CAEC6F-F9E2-8840-BA5C-5F026DA0848B}" srcOrd="0" destOrd="0" presId="urn:microsoft.com/office/officeart/2008/layout/LinedList"/>
    <dgm:cxn modelId="{56F5978D-4898-3745-87E5-9FF87622F9D2}" type="presParOf" srcId="{135CFDC1-D2C7-E54C-A1B9-AFC0B73252B5}" destId="{6B822A89-F4AA-8747-ADEB-05139F290699}" srcOrd="1" destOrd="0" presId="urn:microsoft.com/office/officeart/2008/layout/LinedList"/>
    <dgm:cxn modelId="{851F5C52-FD95-3749-9A56-3EA2C27239B6}" type="presParOf" srcId="{15C128D3-65A2-4E00-A284-45A66AB54453}" destId="{9C9C6DFB-A151-B54E-9947-46352ED6D9E4}" srcOrd="10" destOrd="0" presId="urn:microsoft.com/office/officeart/2008/layout/LinedList"/>
    <dgm:cxn modelId="{8735651D-6AAE-C649-8790-6A9B480053F0}" type="presParOf" srcId="{15C128D3-65A2-4E00-A284-45A66AB54453}" destId="{83A86BD4-71E5-E744-BDF5-86A2BFBE859F}" srcOrd="11" destOrd="0" presId="urn:microsoft.com/office/officeart/2008/layout/LinedList"/>
    <dgm:cxn modelId="{A749FA90-52D5-F143-B5AC-CE9AED2B536A}" type="presParOf" srcId="{83A86BD4-71E5-E744-BDF5-86A2BFBE859F}" destId="{58245837-14E1-B040-888A-F0640672A009}" srcOrd="0" destOrd="0" presId="urn:microsoft.com/office/officeart/2008/layout/LinedList"/>
    <dgm:cxn modelId="{D03AC801-2052-7F4F-8B4F-057EEC5D6B75}" type="presParOf" srcId="{83A86BD4-71E5-E744-BDF5-86A2BFBE859F}" destId="{570BE1D7-08DA-1C4F-B15D-2DAE6B8965B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dirty="0">
              <a:solidFill>
                <a:srgbClr val="A7BC68"/>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a:t>
          </a:r>
          <a:r>
            <a:rPr lang="en-US" sz="2000" b="1" i="0" kern="1200" dirty="0">
              <a:solidFill>
                <a:schemeClr val="tx1"/>
              </a:solidFill>
              <a:latin typeface="+mj-lt"/>
              <a:cs typeface="IRANYekan Light" panose="020B0506030804020204" pitchFamily="34" charset="-78"/>
            </a:rPr>
            <a:t>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EC6EE-CF5E-DF4D-9E2A-DA19CE8808DE}">
      <dsp:nvSpPr>
        <dsp:cNvPr id="0" name=""/>
        <dsp:cNvSpPr/>
      </dsp:nvSpPr>
      <dsp:spPr>
        <a:xfrm>
          <a:off x="1720417" y="1567744"/>
          <a:ext cx="1586869" cy="1586869"/>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rgbClr val="63723F"/>
            </a:buClr>
            <a:buNone/>
          </a:pPr>
          <a:r>
            <a:rPr lang="en-GB" sz="1600" b="1" kern="1200" dirty="0">
              <a:solidFill>
                <a:srgbClr val="4A6ED5"/>
              </a:solidFill>
              <a:effectLst/>
              <a:latin typeface="+mj-lt"/>
            </a:rPr>
            <a:t>Integration of Machine Learning </a:t>
          </a:r>
          <a:endParaRPr lang="en-GB" sz="1600" kern="1200" dirty="0">
            <a:solidFill>
              <a:srgbClr val="4A6ED5"/>
            </a:solidFill>
            <a:latin typeface="+mj-lt"/>
          </a:endParaRPr>
        </a:p>
      </dsp:txBody>
      <dsp:txXfrm>
        <a:off x="1952809" y="1800136"/>
        <a:ext cx="1122085" cy="1122085"/>
      </dsp:txXfrm>
    </dsp:sp>
    <dsp:sp modelId="{226D23E4-D96E-A44C-9356-69F257F5D403}">
      <dsp:nvSpPr>
        <dsp:cNvPr id="0" name=""/>
        <dsp:cNvSpPr/>
      </dsp:nvSpPr>
      <dsp:spPr>
        <a:xfrm rot="12900000">
          <a:off x="642454" y="1271416"/>
          <a:ext cx="1276001" cy="45225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671711-E668-D946-B8B1-A66A5CE4DF6D}">
      <dsp:nvSpPr>
        <dsp:cNvPr id="0" name=""/>
        <dsp:cNvSpPr/>
      </dsp:nvSpPr>
      <dsp:spPr>
        <a:xfrm>
          <a:off x="4072" y="528592"/>
          <a:ext cx="1507525" cy="1206020"/>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Clr>
              <a:srgbClr val="63723F"/>
            </a:buClr>
            <a:buFont typeface="Courier New" panose="02070309020205020404" pitchFamily="49" charset="0"/>
            <a:buNone/>
          </a:pPr>
          <a:r>
            <a:rPr lang="en-GB" sz="1600" kern="1200" dirty="0">
              <a:effectLst/>
              <a:latin typeface="+mj-lt"/>
            </a:rPr>
            <a:t>Unmanned Aerial Systems </a:t>
          </a:r>
          <a:endParaRPr lang="en-GB" sz="1600" kern="1200" dirty="0">
            <a:latin typeface="+mj-lt"/>
          </a:endParaRPr>
        </a:p>
      </dsp:txBody>
      <dsp:txXfrm>
        <a:off x="39395" y="563915"/>
        <a:ext cx="1436879" cy="1135374"/>
      </dsp:txXfrm>
    </dsp:sp>
    <dsp:sp modelId="{9A9AB75F-B425-A540-BDF5-EF0A42E1CBFE}">
      <dsp:nvSpPr>
        <dsp:cNvPr id="0" name=""/>
        <dsp:cNvSpPr/>
      </dsp:nvSpPr>
      <dsp:spPr>
        <a:xfrm rot="19500000">
          <a:off x="3109249" y="1271416"/>
          <a:ext cx="1276001" cy="452257"/>
        </a:xfrm>
        <a:prstGeom prst="lef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B4A113-44D1-9841-8837-6D9310D38604}">
      <dsp:nvSpPr>
        <dsp:cNvPr id="0" name=""/>
        <dsp:cNvSpPr/>
      </dsp:nvSpPr>
      <dsp:spPr>
        <a:xfrm>
          <a:off x="3516106" y="528592"/>
          <a:ext cx="1507525" cy="1206020"/>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Clr>
              <a:srgbClr val="63723F"/>
            </a:buClr>
            <a:buFont typeface="Courier New" panose="02070309020205020404" pitchFamily="49" charset="0"/>
            <a:buNone/>
          </a:pPr>
          <a:r>
            <a:rPr lang="en-GB" sz="1600" kern="1200" dirty="0">
              <a:effectLst/>
              <a:latin typeface="+mj-lt"/>
            </a:rPr>
            <a:t>Automated Image Analysis </a:t>
          </a:r>
          <a:endParaRPr lang="en-GB" sz="1600" kern="1200" dirty="0">
            <a:latin typeface="+mj-lt"/>
          </a:endParaRPr>
        </a:p>
      </dsp:txBody>
      <dsp:txXfrm>
        <a:off x="3551429" y="563915"/>
        <a:ext cx="1436879" cy="11353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dirty="0">
              <a:solidFill>
                <a:srgbClr val="A7BC68"/>
              </a:solidFill>
              <a:latin typeface="+mj-lt"/>
              <a:cs typeface="IRANYekan Light" panose="020B0506030804020204" pitchFamily="34" charset="-78"/>
            </a:rPr>
            <a:t>Research 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a:t>
          </a:r>
          <a:r>
            <a:rPr lang="en-US" sz="2000" b="1" i="0" kern="1200" dirty="0">
              <a:solidFill>
                <a:schemeClr val="tx1"/>
              </a:solidFill>
              <a:latin typeface="+mj-lt"/>
              <a:cs typeface="IRANYekan Light" panose="020B0506030804020204" pitchFamily="34" charset="-78"/>
            </a:rPr>
            <a:t>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i="0" kern="1200" dirty="0">
              <a:solidFill>
                <a:srgbClr val="A7BC68"/>
              </a:solidFill>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a:t>
          </a:r>
          <a:r>
            <a:rPr lang="en-US" sz="2000" b="1" i="0" kern="1200" dirty="0">
              <a:solidFill>
                <a:schemeClr val="tx1"/>
              </a:solidFill>
              <a:latin typeface="+mj-lt"/>
              <a:cs typeface="IRANYekan Light" panose="020B0506030804020204" pitchFamily="34" charset="-78"/>
            </a:rPr>
            <a:t>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b="1" i="0" kern="1200" dirty="0">
              <a:solidFill>
                <a:srgbClr val="A7BC68"/>
              </a:solidFill>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a:t>
          </a:r>
          <a:r>
            <a:rPr lang="en-US" sz="2000" b="1" i="0" kern="1200" dirty="0">
              <a:solidFill>
                <a:schemeClr val="tx1"/>
              </a:solidFill>
              <a:latin typeface="+mj-lt"/>
              <a:cs typeface="IRANYekan Light" panose="020B0506030804020204" pitchFamily="34" charset="-78"/>
            </a:rPr>
            <a:t>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dirty="0">
              <a:solidFill>
                <a:srgbClr val="A7BC68"/>
              </a:solidFill>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b="1" kern="1200" dirty="0">
              <a:latin typeface="+mj-lt"/>
              <a:cs typeface="IRANYekan Light" panose="020B0506030804020204" pitchFamily="34" charset="-78"/>
            </a:rPr>
            <a:t>Insights</a:t>
          </a:r>
        </a:p>
      </dsp:txBody>
      <dsp:txXfrm>
        <a:off x="0" y="3263535"/>
        <a:ext cx="4958965" cy="6523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ED311-402D-4032-AE36-FD6A47ABE603}">
      <dsp:nvSpPr>
        <dsp:cNvPr id="0" name=""/>
        <dsp:cNvSpPr/>
      </dsp:nvSpPr>
      <dsp:spPr>
        <a:xfrm>
          <a:off x="0" y="1912"/>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14E1A6-1829-4AEA-BBA8-8FE934B0B6A8}">
      <dsp:nvSpPr>
        <dsp:cNvPr id="0" name=""/>
        <dsp:cNvSpPr/>
      </dsp:nvSpPr>
      <dsp:spPr>
        <a:xfrm>
          <a:off x="0" y="1912"/>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solidFill>
                <a:schemeClr val="tx1"/>
              </a:solidFill>
              <a:latin typeface="+mj-lt"/>
              <a:cs typeface="IRANYekan Light" panose="020B0506030804020204" pitchFamily="34" charset="-78"/>
            </a:rPr>
            <a:t>Motivation</a:t>
          </a:r>
        </a:p>
      </dsp:txBody>
      <dsp:txXfrm>
        <a:off x="0" y="1912"/>
        <a:ext cx="4958965" cy="652324"/>
      </dsp:txXfrm>
    </dsp:sp>
    <dsp:sp modelId="{DA789D88-9537-4038-B790-72A7EA39BED9}">
      <dsp:nvSpPr>
        <dsp:cNvPr id="0" name=""/>
        <dsp:cNvSpPr/>
      </dsp:nvSpPr>
      <dsp:spPr>
        <a:xfrm>
          <a:off x="0" y="654237"/>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33B851-2F77-447A-8641-E59CF55320A7}">
      <dsp:nvSpPr>
        <dsp:cNvPr id="0" name=""/>
        <dsp:cNvSpPr/>
      </dsp:nvSpPr>
      <dsp:spPr>
        <a:xfrm>
          <a:off x="0" y="654237"/>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Research </a:t>
          </a:r>
          <a:r>
            <a:rPr lang="en-US" sz="2000" b="1" i="0" kern="1200" dirty="0">
              <a:solidFill>
                <a:schemeClr val="tx1"/>
              </a:solidFill>
              <a:latin typeface="+mj-lt"/>
              <a:cs typeface="IRANYekan Light" panose="020B0506030804020204" pitchFamily="34" charset="-78"/>
            </a:rPr>
            <a:t>Questions</a:t>
          </a:r>
        </a:p>
      </dsp:txBody>
      <dsp:txXfrm>
        <a:off x="0" y="654237"/>
        <a:ext cx="4958965" cy="652324"/>
      </dsp:txXfrm>
    </dsp:sp>
    <dsp:sp modelId="{97BE0C13-B5DE-467E-A12A-6171813E717D}">
      <dsp:nvSpPr>
        <dsp:cNvPr id="0" name=""/>
        <dsp:cNvSpPr/>
      </dsp:nvSpPr>
      <dsp:spPr>
        <a:xfrm>
          <a:off x="0" y="130656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F57E55-ED82-41B6-9DA1-E17E0D2EC99C}">
      <dsp:nvSpPr>
        <dsp:cNvPr id="0" name=""/>
        <dsp:cNvSpPr/>
      </dsp:nvSpPr>
      <dsp:spPr>
        <a:xfrm>
          <a:off x="0" y="130656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latin typeface="+mj-lt"/>
              <a:cs typeface="IRANYekan Light" panose="020B0506030804020204" pitchFamily="34" charset="-78"/>
            </a:rPr>
            <a:t>Methodologies</a:t>
          </a:r>
        </a:p>
      </dsp:txBody>
      <dsp:txXfrm>
        <a:off x="0" y="1306561"/>
        <a:ext cx="4958965" cy="652324"/>
      </dsp:txXfrm>
    </dsp:sp>
    <dsp:sp modelId="{44851D7D-9E63-4959-9762-2C9B6195780F}">
      <dsp:nvSpPr>
        <dsp:cNvPr id="0" name=""/>
        <dsp:cNvSpPr/>
      </dsp:nvSpPr>
      <dsp:spPr>
        <a:xfrm>
          <a:off x="0" y="1958886"/>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6D1E24-D7BC-4C03-BAD8-BAE87BDE14B1}">
      <dsp:nvSpPr>
        <dsp:cNvPr id="0" name=""/>
        <dsp:cNvSpPr/>
      </dsp:nvSpPr>
      <dsp:spPr>
        <a:xfrm>
          <a:off x="0" y="1958886"/>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dirty="0">
              <a:latin typeface="+mj-lt"/>
              <a:cs typeface="IRANYekan Light" panose="020B0506030804020204" pitchFamily="34" charset="-78"/>
            </a:rPr>
            <a:t>Evaluation Metrics</a:t>
          </a:r>
        </a:p>
      </dsp:txBody>
      <dsp:txXfrm>
        <a:off x="0" y="1958886"/>
        <a:ext cx="4958965" cy="652324"/>
      </dsp:txXfrm>
    </dsp:sp>
    <dsp:sp modelId="{74022C16-8A03-D74F-A28E-828D24E31E5D}">
      <dsp:nvSpPr>
        <dsp:cNvPr id="0" name=""/>
        <dsp:cNvSpPr/>
      </dsp:nvSpPr>
      <dsp:spPr>
        <a:xfrm>
          <a:off x="0" y="2611211"/>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6CAEC6F-F9E2-8840-BA5C-5F026DA0848B}">
      <dsp:nvSpPr>
        <dsp:cNvPr id="0" name=""/>
        <dsp:cNvSpPr/>
      </dsp:nvSpPr>
      <dsp:spPr>
        <a:xfrm>
          <a:off x="0" y="2611211"/>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solidFill>
                <a:schemeClr val="tx1"/>
              </a:solidFill>
              <a:latin typeface="+mj-lt"/>
              <a:cs typeface="IRANYekan Light" panose="020B0506030804020204" pitchFamily="34" charset="-78"/>
            </a:rPr>
            <a:t>Results</a:t>
          </a:r>
        </a:p>
      </dsp:txBody>
      <dsp:txXfrm>
        <a:off x="0" y="2611211"/>
        <a:ext cx="4958965" cy="652324"/>
      </dsp:txXfrm>
    </dsp:sp>
    <dsp:sp modelId="{9C9C6DFB-A151-B54E-9947-46352ED6D9E4}">
      <dsp:nvSpPr>
        <dsp:cNvPr id="0" name=""/>
        <dsp:cNvSpPr/>
      </dsp:nvSpPr>
      <dsp:spPr>
        <a:xfrm>
          <a:off x="0" y="3263535"/>
          <a:ext cx="4958965"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8245837-14E1-B040-888A-F0640672A009}">
      <dsp:nvSpPr>
        <dsp:cNvPr id="0" name=""/>
        <dsp:cNvSpPr/>
      </dsp:nvSpPr>
      <dsp:spPr>
        <a:xfrm>
          <a:off x="0" y="3263535"/>
          <a:ext cx="4958965" cy="65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GB" sz="2800" b="1" kern="1200" dirty="0">
              <a:solidFill>
                <a:srgbClr val="A7BC68"/>
              </a:solidFill>
              <a:latin typeface="+mj-lt"/>
              <a:cs typeface="IRANYekan Light" panose="020B0506030804020204" pitchFamily="34" charset="-78"/>
            </a:rPr>
            <a:t>Insights</a:t>
          </a:r>
        </a:p>
      </dsp:txBody>
      <dsp:txXfrm>
        <a:off x="0" y="3263535"/>
        <a:ext cx="4958965" cy="6523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6B825-4245-3D40-9039-AC98DD7FDE79}" type="datetimeFigureOut">
              <a:rPr lang="en-AT" smtClean="0"/>
              <a:t>31.10.24</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57116-6EE3-9948-9A3D-FDA5DB169673}" type="slidenum">
              <a:rPr lang="en-AT" smtClean="0"/>
              <a:t>‹#›</a:t>
            </a:fld>
            <a:endParaRPr lang="en-AT"/>
          </a:p>
        </p:txBody>
      </p:sp>
    </p:spTree>
    <p:extLst>
      <p:ext uri="{BB962C8B-B14F-4D97-AF65-F5344CB8AC3E}">
        <p14:creationId xmlns:p14="http://schemas.microsoft.com/office/powerpoint/2010/main" val="4019012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67157116-6EE3-9948-9A3D-FDA5DB169673}" type="slidenum">
              <a:rPr lang="en-AT" smtClean="0"/>
              <a:t>4</a:t>
            </a:fld>
            <a:endParaRPr lang="en-AT"/>
          </a:p>
        </p:txBody>
      </p:sp>
    </p:spTree>
    <p:extLst>
      <p:ext uri="{BB962C8B-B14F-4D97-AF65-F5344CB8AC3E}">
        <p14:creationId xmlns:p14="http://schemas.microsoft.com/office/powerpoint/2010/main" val="1631902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371F4-8E70-BB26-0DB7-3A75D8FD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1A28F-6596-3C55-1BEB-73CEE627A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A8672-F859-EEC6-1001-CD95CA64DDD3}"/>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22BBC664-0ED8-EA68-AA2E-E6307B46090D}"/>
              </a:ext>
            </a:extLst>
          </p:cNvPr>
          <p:cNvSpPr>
            <a:spLocks noGrp="1"/>
          </p:cNvSpPr>
          <p:nvPr>
            <p:ph type="sldNum" sz="quarter" idx="5"/>
          </p:nvPr>
        </p:nvSpPr>
        <p:spPr/>
        <p:txBody>
          <a:bodyPr/>
          <a:lstStyle/>
          <a:p>
            <a:fld id="{67157116-6EE3-9948-9A3D-FDA5DB169673}" type="slidenum">
              <a:rPr lang="en-AT" smtClean="0"/>
              <a:t>17</a:t>
            </a:fld>
            <a:endParaRPr lang="en-AT"/>
          </a:p>
        </p:txBody>
      </p:sp>
    </p:spTree>
    <p:extLst>
      <p:ext uri="{BB962C8B-B14F-4D97-AF65-F5344CB8AC3E}">
        <p14:creationId xmlns:p14="http://schemas.microsoft.com/office/powerpoint/2010/main" val="4161447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74E08-8452-A2D0-5941-B277CBB63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73E40-8973-3D65-3C49-424CD1D7D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946E0-8F92-E42F-99A1-90ECFA8D661B}"/>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D1B2D85D-6E5E-C5FB-4327-63708DB5B806}"/>
              </a:ext>
            </a:extLst>
          </p:cNvPr>
          <p:cNvSpPr>
            <a:spLocks noGrp="1"/>
          </p:cNvSpPr>
          <p:nvPr>
            <p:ph type="sldNum" sz="quarter" idx="5"/>
          </p:nvPr>
        </p:nvSpPr>
        <p:spPr/>
        <p:txBody>
          <a:bodyPr/>
          <a:lstStyle/>
          <a:p>
            <a:fld id="{67157116-6EE3-9948-9A3D-FDA5DB169673}" type="slidenum">
              <a:rPr lang="en-AT" smtClean="0"/>
              <a:t>18</a:t>
            </a:fld>
            <a:endParaRPr lang="en-AT"/>
          </a:p>
        </p:txBody>
      </p:sp>
    </p:spTree>
    <p:extLst>
      <p:ext uri="{BB962C8B-B14F-4D97-AF65-F5344CB8AC3E}">
        <p14:creationId xmlns:p14="http://schemas.microsoft.com/office/powerpoint/2010/main" val="388416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AF6E5-0E5D-E263-0920-632FE2523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CD341-DDBA-20CF-0BBF-AA321B333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9BBFF-3BDB-EBC8-A1C5-19C9C6FCBD70}"/>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FBDF231F-1A5F-2295-1074-2C88B9A1F91E}"/>
              </a:ext>
            </a:extLst>
          </p:cNvPr>
          <p:cNvSpPr>
            <a:spLocks noGrp="1"/>
          </p:cNvSpPr>
          <p:nvPr>
            <p:ph type="sldNum" sz="quarter" idx="5"/>
          </p:nvPr>
        </p:nvSpPr>
        <p:spPr/>
        <p:txBody>
          <a:bodyPr/>
          <a:lstStyle/>
          <a:p>
            <a:fld id="{67157116-6EE3-9948-9A3D-FDA5DB169673}" type="slidenum">
              <a:rPr lang="en-AT" smtClean="0"/>
              <a:t>19</a:t>
            </a:fld>
            <a:endParaRPr lang="en-AT"/>
          </a:p>
        </p:txBody>
      </p:sp>
    </p:spTree>
    <p:extLst>
      <p:ext uri="{BB962C8B-B14F-4D97-AF65-F5344CB8AC3E}">
        <p14:creationId xmlns:p14="http://schemas.microsoft.com/office/powerpoint/2010/main" val="393331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9749-DD80-00E4-6BF6-5319090F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16E36-9AC6-D0C9-FF06-7B1629344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137BE8-18B8-F938-13CE-8CA6BA90B2EC}"/>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17D0D817-3DF8-F22B-F7EE-2FC5F45509D3}"/>
              </a:ext>
            </a:extLst>
          </p:cNvPr>
          <p:cNvSpPr>
            <a:spLocks noGrp="1"/>
          </p:cNvSpPr>
          <p:nvPr>
            <p:ph type="sldNum" sz="quarter" idx="5"/>
          </p:nvPr>
        </p:nvSpPr>
        <p:spPr/>
        <p:txBody>
          <a:bodyPr/>
          <a:lstStyle/>
          <a:p>
            <a:fld id="{67157116-6EE3-9948-9A3D-FDA5DB169673}" type="slidenum">
              <a:rPr lang="en-AT" smtClean="0"/>
              <a:t>20</a:t>
            </a:fld>
            <a:endParaRPr lang="en-AT"/>
          </a:p>
        </p:txBody>
      </p:sp>
    </p:spTree>
    <p:extLst>
      <p:ext uri="{BB962C8B-B14F-4D97-AF65-F5344CB8AC3E}">
        <p14:creationId xmlns:p14="http://schemas.microsoft.com/office/powerpoint/2010/main" val="32880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6E7F-6E3E-FB65-384C-E9BCAE226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05962-D3F1-7727-E50A-2FEC2D127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4845E-3E4F-B817-7213-041A2D57AC23}"/>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33CB03B3-1699-A6B7-F720-0C0B3D23C882}"/>
              </a:ext>
            </a:extLst>
          </p:cNvPr>
          <p:cNvSpPr>
            <a:spLocks noGrp="1"/>
          </p:cNvSpPr>
          <p:nvPr>
            <p:ph type="sldNum" sz="quarter" idx="5"/>
          </p:nvPr>
        </p:nvSpPr>
        <p:spPr/>
        <p:txBody>
          <a:bodyPr/>
          <a:lstStyle/>
          <a:p>
            <a:fld id="{67157116-6EE3-9948-9A3D-FDA5DB169673}" type="slidenum">
              <a:rPr lang="en-AT" smtClean="0"/>
              <a:t>21</a:t>
            </a:fld>
            <a:endParaRPr lang="en-AT"/>
          </a:p>
        </p:txBody>
      </p:sp>
    </p:spTree>
    <p:extLst>
      <p:ext uri="{BB962C8B-B14F-4D97-AF65-F5344CB8AC3E}">
        <p14:creationId xmlns:p14="http://schemas.microsoft.com/office/powerpoint/2010/main" val="1954790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911D-280A-7ACE-9987-56E11C80F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79187-443F-8E86-36CD-28642A52E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DCF469-70CA-5014-9C89-6128120B4EDB}"/>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42FBB3EE-9C6F-426C-B205-2FB6D7425E22}"/>
              </a:ext>
            </a:extLst>
          </p:cNvPr>
          <p:cNvSpPr>
            <a:spLocks noGrp="1"/>
          </p:cNvSpPr>
          <p:nvPr>
            <p:ph type="sldNum" sz="quarter" idx="5"/>
          </p:nvPr>
        </p:nvSpPr>
        <p:spPr/>
        <p:txBody>
          <a:bodyPr/>
          <a:lstStyle/>
          <a:p>
            <a:fld id="{67157116-6EE3-9948-9A3D-FDA5DB169673}" type="slidenum">
              <a:rPr lang="en-AT" smtClean="0"/>
              <a:t>22</a:t>
            </a:fld>
            <a:endParaRPr lang="en-AT"/>
          </a:p>
        </p:txBody>
      </p:sp>
    </p:spTree>
    <p:extLst>
      <p:ext uri="{BB962C8B-B14F-4D97-AF65-F5344CB8AC3E}">
        <p14:creationId xmlns:p14="http://schemas.microsoft.com/office/powerpoint/2010/main" val="15646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679B6-7AAF-57D8-2254-A17132CD9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EFC7F-87F5-6877-0039-9F1ACB34B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2CEAA-E45F-C2AB-B3EA-FCD0C1BF4A36}"/>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8D8FFEE5-01CE-8D9E-BAC0-89769DD6BC43}"/>
              </a:ext>
            </a:extLst>
          </p:cNvPr>
          <p:cNvSpPr>
            <a:spLocks noGrp="1"/>
          </p:cNvSpPr>
          <p:nvPr>
            <p:ph type="sldNum" sz="quarter" idx="5"/>
          </p:nvPr>
        </p:nvSpPr>
        <p:spPr/>
        <p:txBody>
          <a:bodyPr/>
          <a:lstStyle/>
          <a:p>
            <a:fld id="{67157116-6EE3-9948-9A3D-FDA5DB169673}" type="slidenum">
              <a:rPr lang="en-AT" smtClean="0"/>
              <a:t>23</a:t>
            </a:fld>
            <a:endParaRPr lang="en-AT"/>
          </a:p>
        </p:txBody>
      </p:sp>
    </p:spTree>
    <p:extLst>
      <p:ext uri="{BB962C8B-B14F-4D97-AF65-F5344CB8AC3E}">
        <p14:creationId xmlns:p14="http://schemas.microsoft.com/office/powerpoint/2010/main" val="153340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70445-44D4-C1A5-FD08-BB834A8F7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13A77-8487-72D7-34FB-AF2650A1C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0E28A-3581-CD46-0FE8-FE8AB49224C3}"/>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DB21781A-E4AC-8460-4E3D-6602719448CB}"/>
              </a:ext>
            </a:extLst>
          </p:cNvPr>
          <p:cNvSpPr>
            <a:spLocks noGrp="1"/>
          </p:cNvSpPr>
          <p:nvPr>
            <p:ph type="sldNum" sz="quarter" idx="5"/>
          </p:nvPr>
        </p:nvSpPr>
        <p:spPr/>
        <p:txBody>
          <a:bodyPr/>
          <a:lstStyle/>
          <a:p>
            <a:fld id="{67157116-6EE3-9948-9A3D-FDA5DB169673}" type="slidenum">
              <a:rPr lang="en-AT" smtClean="0"/>
              <a:t>24</a:t>
            </a:fld>
            <a:endParaRPr lang="en-AT"/>
          </a:p>
        </p:txBody>
      </p:sp>
    </p:spTree>
    <p:extLst>
      <p:ext uri="{BB962C8B-B14F-4D97-AF65-F5344CB8AC3E}">
        <p14:creationId xmlns:p14="http://schemas.microsoft.com/office/powerpoint/2010/main" val="2465237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EC7C3-6EA2-BC43-712A-2D7D5CFBF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E181A-B38B-232B-1B93-D4048DC87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6D799-DD18-3B78-716F-4C7DB67FE775}"/>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D9E130F6-CB3C-212C-0A0E-892D74BAF3C3}"/>
              </a:ext>
            </a:extLst>
          </p:cNvPr>
          <p:cNvSpPr>
            <a:spLocks noGrp="1"/>
          </p:cNvSpPr>
          <p:nvPr>
            <p:ph type="sldNum" sz="quarter" idx="5"/>
          </p:nvPr>
        </p:nvSpPr>
        <p:spPr/>
        <p:txBody>
          <a:bodyPr/>
          <a:lstStyle/>
          <a:p>
            <a:fld id="{67157116-6EE3-9948-9A3D-FDA5DB169673}" type="slidenum">
              <a:rPr lang="en-AT" smtClean="0"/>
              <a:t>26</a:t>
            </a:fld>
            <a:endParaRPr lang="en-AT"/>
          </a:p>
        </p:txBody>
      </p:sp>
    </p:spTree>
    <p:extLst>
      <p:ext uri="{BB962C8B-B14F-4D97-AF65-F5344CB8AC3E}">
        <p14:creationId xmlns:p14="http://schemas.microsoft.com/office/powerpoint/2010/main" val="427783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SFRM1200"/>
              </a:rPr>
              <a:t>The integration of ML techniques, including CNNs and Deep Learning (DL) mod- </a:t>
            </a:r>
            <a:r>
              <a:rPr lang="en-GB" sz="1800" dirty="0" err="1">
                <a:effectLst/>
                <a:latin typeface="SFRM1200"/>
              </a:rPr>
              <a:t>els</a:t>
            </a:r>
            <a:r>
              <a:rPr lang="en-GB" sz="1800" dirty="0">
                <a:effectLst/>
                <a:latin typeface="SFRM1200"/>
              </a:rPr>
              <a:t>, has been transformative in insect monitoring. These methods automate the processes of detection, classification, and counting of insects from imagery, </a:t>
            </a:r>
            <a:r>
              <a:rPr lang="en-GB" sz="1800" dirty="0" err="1">
                <a:effectLst/>
                <a:latin typeface="SFRM1200"/>
              </a:rPr>
              <a:t>signifi</a:t>
            </a:r>
            <a:r>
              <a:rPr lang="en-GB" sz="1800" dirty="0">
                <a:effectLst/>
                <a:latin typeface="SFRM1200"/>
              </a:rPr>
              <a:t>- </a:t>
            </a:r>
            <a:r>
              <a:rPr lang="en-GB" sz="1800" dirty="0" err="1">
                <a:effectLst/>
                <a:latin typeface="SFRM1200"/>
              </a:rPr>
              <a:t>cantly</a:t>
            </a:r>
            <a:r>
              <a:rPr lang="en-GB" sz="1800" dirty="0">
                <a:effectLst/>
                <a:latin typeface="SFRM1200"/>
              </a:rPr>
              <a:t> improving both efficiency and accuracy. ML models are trained on </a:t>
            </a:r>
            <a:r>
              <a:rPr lang="en-GB" sz="1800" dirty="0" err="1">
                <a:effectLst/>
                <a:latin typeface="SFRM1200"/>
              </a:rPr>
              <a:t>labeled</a:t>
            </a:r>
            <a:r>
              <a:rPr lang="en-GB" sz="1800" dirty="0">
                <a:effectLst/>
                <a:latin typeface="SFRM1200"/>
              </a:rPr>
              <a:t> datasets to recognize patterns and features associated with different insect species. However, these methods face challenges such as the need for high-quality training data, the risk of overfitting, and substantial computational demands (Valan et al. 2019). Furthermore, maintaining model performance over time requires regular updates and retraining, especially in dynamic environments where insect </a:t>
            </a:r>
            <a:r>
              <a:rPr lang="en-GB" sz="1800" dirty="0" err="1">
                <a:effectLst/>
                <a:latin typeface="SFRM1200"/>
              </a:rPr>
              <a:t>popula</a:t>
            </a:r>
            <a:r>
              <a:rPr lang="en-GB" sz="1800" dirty="0">
                <a:effectLst/>
                <a:latin typeface="SFRM1200"/>
              </a:rPr>
              <a:t>- </a:t>
            </a:r>
            <a:r>
              <a:rPr lang="en-GB" sz="1800" dirty="0" err="1">
                <a:effectLst/>
                <a:latin typeface="SFRM1200"/>
              </a:rPr>
              <a:t>tions</a:t>
            </a:r>
            <a:r>
              <a:rPr lang="en-GB" sz="1800" dirty="0">
                <a:effectLst/>
                <a:latin typeface="SFRM1200"/>
              </a:rPr>
              <a:t> and habitats may change (Kumar et al. 2023). </a:t>
            </a:r>
            <a:endParaRPr lang="en-GB" dirty="0"/>
          </a:p>
          <a:p>
            <a:r>
              <a:rPr lang="en-GB" sz="1800" dirty="0">
                <a:effectLst/>
                <a:latin typeface="SFRM1200"/>
              </a:rPr>
              <a:t>Traditional methods of insect monitoring, such as direct observation, trapping, and sampling, remain valuable but are increasingly supplemented by these advanced technologies. The shift towards automated, scalable, and less invasive methods reflects broader trends in ecological monitoring, aiming to improve accuracy and reduce the environmental impact of data collection. As these technologies continue to evolve, they offer promising opportunities for more effective and efficient insect monitoring (Valan et al. 2019), (Kumar et al. 2023). </a:t>
            </a:r>
            <a:endParaRPr lang="en-GB" dirty="0"/>
          </a:p>
          <a:p>
            <a:endParaRPr lang="en-AT" dirty="0"/>
          </a:p>
        </p:txBody>
      </p:sp>
      <p:sp>
        <p:nvSpPr>
          <p:cNvPr id="4" name="Slide Number Placeholder 3"/>
          <p:cNvSpPr>
            <a:spLocks noGrp="1"/>
          </p:cNvSpPr>
          <p:nvPr>
            <p:ph type="sldNum" sz="quarter" idx="5"/>
          </p:nvPr>
        </p:nvSpPr>
        <p:spPr/>
        <p:txBody>
          <a:bodyPr/>
          <a:lstStyle/>
          <a:p>
            <a:fld id="{67157116-6EE3-9948-9A3D-FDA5DB169673}" type="slidenum">
              <a:rPr lang="en-AT" smtClean="0"/>
              <a:t>5</a:t>
            </a:fld>
            <a:endParaRPr lang="en-AT"/>
          </a:p>
        </p:txBody>
      </p:sp>
    </p:spTree>
    <p:extLst>
      <p:ext uri="{BB962C8B-B14F-4D97-AF65-F5344CB8AC3E}">
        <p14:creationId xmlns:p14="http://schemas.microsoft.com/office/powerpoint/2010/main" val="301945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4A67-A9DD-3F71-2C3C-141E56F90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7E6DC-4A59-6790-4CC1-ACC8B50AB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B4D85-B62F-BD6B-AE6B-FCC5A317096B}"/>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0A2B11ED-978B-C28B-A1FD-13D226167468}"/>
              </a:ext>
            </a:extLst>
          </p:cNvPr>
          <p:cNvSpPr>
            <a:spLocks noGrp="1"/>
          </p:cNvSpPr>
          <p:nvPr>
            <p:ph type="sldNum" sz="quarter" idx="5"/>
          </p:nvPr>
        </p:nvSpPr>
        <p:spPr/>
        <p:txBody>
          <a:bodyPr/>
          <a:lstStyle/>
          <a:p>
            <a:fld id="{67157116-6EE3-9948-9A3D-FDA5DB169673}" type="slidenum">
              <a:rPr lang="en-AT" smtClean="0"/>
              <a:t>6</a:t>
            </a:fld>
            <a:endParaRPr lang="en-AT"/>
          </a:p>
        </p:txBody>
      </p:sp>
    </p:spTree>
    <p:extLst>
      <p:ext uri="{BB962C8B-B14F-4D97-AF65-F5344CB8AC3E}">
        <p14:creationId xmlns:p14="http://schemas.microsoft.com/office/powerpoint/2010/main" val="83859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E6865-D962-E159-12FB-334DD4632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E8131-943F-F4B0-37B4-A9630E4FB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AFD7B-EDF7-C971-EB19-FA214F28ED49}"/>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85BF28AD-5D46-017B-C9E4-25C2EB03B70A}"/>
              </a:ext>
            </a:extLst>
          </p:cNvPr>
          <p:cNvSpPr>
            <a:spLocks noGrp="1"/>
          </p:cNvSpPr>
          <p:nvPr>
            <p:ph type="sldNum" sz="quarter" idx="5"/>
          </p:nvPr>
        </p:nvSpPr>
        <p:spPr/>
        <p:txBody>
          <a:bodyPr/>
          <a:lstStyle/>
          <a:p>
            <a:fld id="{67157116-6EE3-9948-9A3D-FDA5DB169673}" type="slidenum">
              <a:rPr lang="en-AT" smtClean="0"/>
              <a:t>8</a:t>
            </a:fld>
            <a:endParaRPr lang="en-AT"/>
          </a:p>
        </p:txBody>
      </p:sp>
    </p:spTree>
    <p:extLst>
      <p:ext uri="{BB962C8B-B14F-4D97-AF65-F5344CB8AC3E}">
        <p14:creationId xmlns:p14="http://schemas.microsoft.com/office/powerpoint/2010/main" val="283253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67157116-6EE3-9948-9A3D-FDA5DB169673}" type="slidenum">
              <a:rPr lang="en-AT" smtClean="0"/>
              <a:t>9</a:t>
            </a:fld>
            <a:endParaRPr lang="en-AT"/>
          </a:p>
        </p:txBody>
      </p:sp>
    </p:spTree>
    <p:extLst>
      <p:ext uri="{BB962C8B-B14F-4D97-AF65-F5344CB8AC3E}">
        <p14:creationId xmlns:p14="http://schemas.microsoft.com/office/powerpoint/2010/main" val="368861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62013-86CF-CBA4-C831-93DFBFE2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92BAD-2A69-39D2-1BBE-D804ABA8D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96BC1-153C-F616-3430-04CDE9D32173}"/>
              </a:ext>
            </a:extLst>
          </p:cNvPr>
          <p:cNvSpPr>
            <a:spLocks noGrp="1"/>
          </p:cNvSpPr>
          <p:nvPr>
            <p:ph type="body" idx="1"/>
          </p:nvPr>
        </p:nvSpPr>
        <p:spPr/>
        <p:txBody>
          <a:bodyPr/>
          <a:lstStyle/>
          <a:p>
            <a:endParaRPr lang="en-GB" dirty="0"/>
          </a:p>
          <a:p>
            <a:r>
              <a:rPr lang="en-GB" dirty="0"/>
              <a:t>1. **Data Acquisition**: The insect detection dataset was collected using camera traps in three different locations in Austria, capturing images of insects visiting blooming plants in various environmental conditions, while facing challenges like camera overheating and autofocus issues.</a:t>
            </a:r>
          </a:p>
          <a:p>
            <a:endParaRPr lang="en-GB" dirty="0"/>
          </a:p>
          <a:p>
            <a:r>
              <a:rPr lang="en-GB" dirty="0"/>
              <a:t>2. **Camera Setup Challenges**: The Ricoh WG-70 cameras used for monitoring faced issues with overheating, inconsistent autofocus, and battery limitations, which impacted the quality and continuity of the captured images.</a:t>
            </a:r>
          </a:p>
          <a:p>
            <a:endParaRPr lang="en-GB" dirty="0"/>
          </a:p>
          <a:p>
            <a:r>
              <a:rPr lang="en-GB" dirty="0"/>
              <a:t>3. **Data Annotation**: </a:t>
            </a:r>
            <a:r>
              <a:rPr lang="en-GB" dirty="0" err="1"/>
              <a:t>Labelbox</a:t>
            </a:r>
            <a:r>
              <a:rPr lang="en-GB" dirty="0"/>
              <a:t> was used for efficiently annotating insect images, streamlining the classification process for developing the YOLOv8 model, which reduced the manual data collection efforts.</a:t>
            </a:r>
            <a:endParaRPr lang="en-AT" dirty="0"/>
          </a:p>
        </p:txBody>
      </p:sp>
      <p:sp>
        <p:nvSpPr>
          <p:cNvPr id="4" name="Slide Number Placeholder 3">
            <a:extLst>
              <a:ext uri="{FF2B5EF4-FFF2-40B4-BE49-F238E27FC236}">
                <a16:creationId xmlns:a16="http://schemas.microsoft.com/office/drawing/2014/main" id="{916580B2-C300-F0B8-01B5-44A305798717}"/>
              </a:ext>
            </a:extLst>
          </p:cNvPr>
          <p:cNvSpPr>
            <a:spLocks noGrp="1"/>
          </p:cNvSpPr>
          <p:nvPr>
            <p:ph type="sldNum" sz="quarter" idx="5"/>
          </p:nvPr>
        </p:nvSpPr>
        <p:spPr/>
        <p:txBody>
          <a:bodyPr/>
          <a:lstStyle/>
          <a:p>
            <a:fld id="{67157116-6EE3-9948-9A3D-FDA5DB169673}" type="slidenum">
              <a:rPr lang="en-AT" smtClean="0"/>
              <a:t>10</a:t>
            </a:fld>
            <a:endParaRPr lang="en-AT"/>
          </a:p>
        </p:txBody>
      </p:sp>
    </p:spTree>
    <p:extLst>
      <p:ext uri="{BB962C8B-B14F-4D97-AF65-F5344CB8AC3E}">
        <p14:creationId xmlns:p14="http://schemas.microsoft.com/office/powerpoint/2010/main" val="417248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7A535-508B-68C9-A64E-D5380C7B4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C35BE-7A63-5ED4-D995-D66EE1F8C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7C79F-F0BE-A4D0-F9A4-8413A543EF4A}"/>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8B60707A-1110-4563-77BC-1CFFDC57A9AF}"/>
              </a:ext>
            </a:extLst>
          </p:cNvPr>
          <p:cNvSpPr>
            <a:spLocks noGrp="1"/>
          </p:cNvSpPr>
          <p:nvPr>
            <p:ph type="sldNum" sz="quarter" idx="5"/>
          </p:nvPr>
        </p:nvSpPr>
        <p:spPr/>
        <p:txBody>
          <a:bodyPr/>
          <a:lstStyle/>
          <a:p>
            <a:fld id="{67157116-6EE3-9948-9A3D-FDA5DB169673}" type="slidenum">
              <a:rPr lang="en-AT" smtClean="0"/>
              <a:t>12</a:t>
            </a:fld>
            <a:endParaRPr lang="en-AT"/>
          </a:p>
        </p:txBody>
      </p:sp>
    </p:spTree>
    <p:extLst>
      <p:ext uri="{BB962C8B-B14F-4D97-AF65-F5344CB8AC3E}">
        <p14:creationId xmlns:p14="http://schemas.microsoft.com/office/powerpoint/2010/main" val="2490130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A3B83-E229-05F5-59A1-E77CA5009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EF682-4E1F-8015-358B-7E8E7D636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2827D-22D9-CA9B-BE59-F8733EF56A65}"/>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7DF84291-EBD1-1AF8-1353-EFD49CD29D4B}"/>
              </a:ext>
            </a:extLst>
          </p:cNvPr>
          <p:cNvSpPr>
            <a:spLocks noGrp="1"/>
          </p:cNvSpPr>
          <p:nvPr>
            <p:ph type="sldNum" sz="quarter" idx="5"/>
          </p:nvPr>
        </p:nvSpPr>
        <p:spPr/>
        <p:txBody>
          <a:bodyPr/>
          <a:lstStyle/>
          <a:p>
            <a:fld id="{67157116-6EE3-9948-9A3D-FDA5DB169673}" type="slidenum">
              <a:rPr lang="en-AT" smtClean="0"/>
              <a:t>14</a:t>
            </a:fld>
            <a:endParaRPr lang="en-AT"/>
          </a:p>
        </p:txBody>
      </p:sp>
    </p:spTree>
    <p:extLst>
      <p:ext uri="{BB962C8B-B14F-4D97-AF65-F5344CB8AC3E}">
        <p14:creationId xmlns:p14="http://schemas.microsoft.com/office/powerpoint/2010/main" val="1898928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F56E-A49E-8EBC-6EFD-713F96C5D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9F871-3AEC-ABB9-C9E7-B3BA80936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2BED1-BFD4-A3A3-6A27-0AA63F220F2F}"/>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389FCAB2-694A-2DE9-13A5-70AF52707095}"/>
              </a:ext>
            </a:extLst>
          </p:cNvPr>
          <p:cNvSpPr>
            <a:spLocks noGrp="1"/>
          </p:cNvSpPr>
          <p:nvPr>
            <p:ph type="sldNum" sz="quarter" idx="5"/>
          </p:nvPr>
        </p:nvSpPr>
        <p:spPr/>
        <p:txBody>
          <a:bodyPr/>
          <a:lstStyle/>
          <a:p>
            <a:fld id="{67157116-6EE3-9948-9A3D-FDA5DB169673}" type="slidenum">
              <a:rPr lang="en-AT" smtClean="0"/>
              <a:t>15</a:t>
            </a:fld>
            <a:endParaRPr lang="en-AT"/>
          </a:p>
        </p:txBody>
      </p:sp>
    </p:spTree>
    <p:extLst>
      <p:ext uri="{BB962C8B-B14F-4D97-AF65-F5344CB8AC3E}">
        <p14:creationId xmlns:p14="http://schemas.microsoft.com/office/powerpoint/2010/main" val="315954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ED99-B292-6163-A721-777EDE4AEB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C22C5E78-32B9-1AB3-B1F6-AF1ED62BCC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CA305E88-60D2-9C25-7268-2B4CBE5FB0F1}"/>
              </a:ext>
            </a:extLst>
          </p:cNvPr>
          <p:cNvSpPr>
            <a:spLocks noGrp="1"/>
          </p:cNvSpPr>
          <p:nvPr>
            <p:ph type="dt" sz="half" idx="10"/>
          </p:nvPr>
        </p:nvSpPr>
        <p:spPr/>
        <p:txBody>
          <a:bodyPr/>
          <a:lstStyle/>
          <a:p>
            <a:fld id="{FBFA4D87-30F2-4B4D-814E-D28465D08105}" type="datetime1">
              <a:rPr lang="en-US" smtClean="0"/>
              <a:t>10/31/24</a:t>
            </a:fld>
            <a:endParaRPr lang="en-AT"/>
          </a:p>
        </p:txBody>
      </p:sp>
      <p:sp>
        <p:nvSpPr>
          <p:cNvPr id="5" name="Footer Placeholder 4">
            <a:extLst>
              <a:ext uri="{FF2B5EF4-FFF2-40B4-BE49-F238E27FC236}">
                <a16:creationId xmlns:a16="http://schemas.microsoft.com/office/drawing/2014/main" id="{668AA847-61A9-2107-AB71-76E248E7A9D3}"/>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5E35C71E-F1CB-AFFC-2DD7-E7527BAD69CC}"/>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146802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0EBF-F849-D5D1-3B27-022173F2F033}"/>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DFD89A72-8C88-3D1E-AF46-D58A5B94F3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CBF8AF6-DF1D-D09D-6D81-030077F8BE50}"/>
              </a:ext>
            </a:extLst>
          </p:cNvPr>
          <p:cNvSpPr>
            <a:spLocks noGrp="1"/>
          </p:cNvSpPr>
          <p:nvPr>
            <p:ph type="dt" sz="half" idx="10"/>
          </p:nvPr>
        </p:nvSpPr>
        <p:spPr/>
        <p:txBody>
          <a:bodyPr/>
          <a:lstStyle/>
          <a:p>
            <a:fld id="{B11F9149-5D9C-B44A-B89B-251C98FF2890}" type="datetime1">
              <a:rPr lang="en-US" smtClean="0"/>
              <a:t>10/31/24</a:t>
            </a:fld>
            <a:endParaRPr lang="en-AT"/>
          </a:p>
        </p:txBody>
      </p:sp>
      <p:sp>
        <p:nvSpPr>
          <p:cNvPr id="5" name="Footer Placeholder 4">
            <a:extLst>
              <a:ext uri="{FF2B5EF4-FFF2-40B4-BE49-F238E27FC236}">
                <a16:creationId xmlns:a16="http://schemas.microsoft.com/office/drawing/2014/main" id="{643E308B-1F4B-3677-B95F-8E329AB0D5EC}"/>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AB6A5C82-EA95-C1B5-4364-1C04F6BCCFF1}"/>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785601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6CE29F-79ED-E7E2-DBED-E146280D6DA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DFA8C3F4-D293-5F9B-98D7-62E80E97B4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5906EB72-B7A6-01E2-DF8C-C2F6BD566718}"/>
              </a:ext>
            </a:extLst>
          </p:cNvPr>
          <p:cNvSpPr>
            <a:spLocks noGrp="1"/>
          </p:cNvSpPr>
          <p:nvPr>
            <p:ph type="dt" sz="half" idx="10"/>
          </p:nvPr>
        </p:nvSpPr>
        <p:spPr/>
        <p:txBody>
          <a:bodyPr/>
          <a:lstStyle/>
          <a:p>
            <a:fld id="{0B77FA15-96B7-A041-9929-7BC04E7B4D02}" type="datetime1">
              <a:rPr lang="en-US" smtClean="0"/>
              <a:t>10/31/24</a:t>
            </a:fld>
            <a:endParaRPr lang="en-AT"/>
          </a:p>
        </p:txBody>
      </p:sp>
      <p:sp>
        <p:nvSpPr>
          <p:cNvPr id="5" name="Footer Placeholder 4">
            <a:extLst>
              <a:ext uri="{FF2B5EF4-FFF2-40B4-BE49-F238E27FC236}">
                <a16:creationId xmlns:a16="http://schemas.microsoft.com/office/drawing/2014/main" id="{A368EE08-47C6-5CFE-F8F7-29E874D77D5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4ACE041-7445-B46B-1221-9941A469AB69}"/>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2353012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AB47-952B-06B1-B99D-817790B502EB}"/>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376CC6C6-26F7-3DC6-405E-75A87CBDD9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E2D11F1A-74F9-2B81-E4E4-AE7C87A30361}"/>
              </a:ext>
            </a:extLst>
          </p:cNvPr>
          <p:cNvSpPr>
            <a:spLocks noGrp="1"/>
          </p:cNvSpPr>
          <p:nvPr>
            <p:ph type="dt" sz="half" idx="10"/>
          </p:nvPr>
        </p:nvSpPr>
        <p:spPr/>
        <p:txBody>
          <a:bodyPr/>
          <a:lstStyle/>
          <a:p>
            <a:fld id="{7BEA5DBF-CA08-1A48-AA7B-5B1FD64C352D}" type="datetime1">
              <a:rPr lang="en-US" smtClean="0"/>
              <a:t>10/31/24</a:t>
            </a:fld>
            <a:endParaRPr lang="en-AT"/>
          </a:p>
        </p:txBody>
      </p:sp>
      <p:sp>
        <p:nvSpPr>
          <p:cNvPr id="5" name="Footer Placeholder 4">
            <a:extLst>
              <a:ext uri="{FF2B5EF4-FFF2-40B4-BE49-F238E27FC236}">
                <a16:creationId xmlns:a16="http://schemas.microsoft.com/office/drawing/2014/main" id="{34A272BE-9818-0E9C-19F6-63238635D356}"/>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28F5CB7-7C8D-34B1-F5B2-B60E0C0EDF56}"/>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283841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5C31-8BE7-E6B2-868A-F26B8172F7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39778C01-46EA-12F1-E7FF-10238D6C31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D733F77-BF43-2C9C-97DE-DE20E8874227}"/>
              </a:ext>
            </a:extLst>
          </p:cNvPr>
          <p:cNvSpPr>
            <a:spLocks noGrp="1"/>
          </p:cNvSpPr>
          <p:nvPr>
            <p:ph type="dt" sz="half" idx="10"/>
          </p:nvPr>
        </p:nvSpPr>
        <p:spPr/>
        <p:txBody>
          <a:bodyPr/>
          <a:lstStyle/>
          <a:p>
            <a:fld id="{FFDB1F76-0901-1447-B19F-4F80086A0F03}" type="datetime1">
              <a:rPr lang="en-US" smtClean="0"/>
              <a:t>10/31/24</a:t>
            </a:fld>
            <a:endParaRPr lang="en-AT"/>
          </a:p>
        </p:txBody>
      </p:sp>
      <p:sp>
        <p:nvSpPr>
          <p:cNvPr id="5" name="Footer Placeholder 4">
            <a:extLst>
              <a:ext uri="{FF2B5EF4-FFF2-40B4-BE49-F238E27FC236}">
                <a16:creationId xmlns:a16="http://schemas.microsoft.com/office/drawing/2014/main" id="{CA4F3796-2C98-61AC-6A85-AA866E092E34}"/>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30B59216-092C-4F62-8788-E09E2CB5305D}"/>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210788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C83-C324-43B3-69B3-0280834B707B}"/>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CAD9089D-4048-A372-0158-833678BC32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62C8F6D8-505D-7214-13A6-4441159E24D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233E1117-2852-406A-683E-F3F4C77CE845}"/>
              </a:ext>
            </a:extLst>
          </p:cNvPr>
          <p:cNvSpPr>
            <a:spLocks noGrp="1"/>
          </p:cNvSpPr>
          <p:nvPr>
            <p:ph type="dt" sz="half" idx="10"/>
          </p:nvPr>
        </p:nvSpPr>
        <p:spPr/>
        <p:txBody>
          <a:bodyPr/>
          <a:lstStyle/>
          <a:p>
            <a:fld id="{50312016-A010-9F4C-96D3-A861E42E0A85}" type="datetime1">
              <a:rPr lang="en-US" smtClean="0"/>
              <a:t>10/31/24</a:t>
            </a:fld>
            <a:endParaRPr lang="en-AT"/>
          </a:p>
        </p:txBody>
      </p:sp>
      <p:sp>
        <p:nvSpPr>
          <p:cNvPr id="6" name="Footer Placeholder 5">
            <a:extLst>
              <a:ext uri="{FF2B5EF4-FFF2-40B4-BE49-F238E27FC236}">
                <a16:creationId xmlns:a16="http://schemas.microsoft.com/office/drawing/2014/main" id="{4282C04D-68C7-23FB-41AD-91537CB3CB5F}"/>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2B58A0B4-C292-035B-8F01-82F9A55F4139}"/>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2072437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4884-62BF-6D81-A6E5-FDEDC17D7511}"/>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14CCD6A9-305A-FF11-82D0-C40B6FECF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AAC163-96B5-2942-459F-86D9C244EE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0ECDB246-29D4-570B-FEDC-680AAEE8F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02AC3A4-03F0-FF98-82BF-BBAFBA27135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6F080CB5-3D89-3F0B-F052-BD082D423D47}"/>
              </a:ext>
            </a:extLst>
          </p:cNvPr>
          <p:cNvSpPr>
            <a:spLocks noGrp="1"/>
          </p:cNvSpPr>
          <p:nvPr>
            <p:ph type="dt" sz="half" idx="10"/>
          </p:nvPr>
        </p:nvSpPr>
        <p:spPr/>
        <p:txBody>
          <a:bodyPr/>
          <a:lstStyle/>
          <a:p>
            <a:fld id="{8905EF3B-BC6B-3747-8C43-F33FEA171FA2}" type="datetime1">
              <a:rPr lang="en-US" smtClean="0"/>
              <a:t>10/31/24</a:t>
            </a:fld>
            <a:endParaRPr lang="en-AT"/>
          </a:p>
        </p:txBody>
      </p:sp>
      <p:sp>
        <p:nvSpPr>
          <p:cNvPr id="8" name="Footer Placeholder 7">
            <a:extLst>
              <a:ext uri="{FF2B5EF4-FFF2-40B4-BE49-F238E27FC236}">
                <a16:creationId xmlns:a16="http://schemas.microsoft.com/office/drawing/2014/main" id="{A0FEEB76-B988-0ECF-CD6B-24747E3884C1}"/>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231E609F-6A7D-729F-B6CF-6CBD988C2A2C}"/>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10857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5121-B781-6DA7-2326-0A4671E3A221}"/>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7CDF443E-6C27-8CA7-CEFA-6B1B15FA5DF1}"/>
              </a:ext>
            </a:extLst>
          </p:cNvPr>
          <p:cNvSpPr>
            <a:spLocks noGrp="1"/>
          </p:cNvSpPr>
          <p:nvPr>
            <p:ph type="dt" sz="half" idx="10"/>
          </p:nvPr>
        </p:nvSpPr>
        <p:spPr/>
        <p:txBody>
          <a:bodyPr/>
          <a:lstStyle/>
          <a:p>
            <a:fld id="{500EC544-4F4F-D74F-A97C-31C111C11281}" type="datetime1">
              <a:rPr lang="en-US" smtClean="0"/>
              <a:t>10/31/24</a:t>
            </a:fld>
            <a:endParaRPr lang="en-AT"/>
          </a:p>
        </p:txBody>
      </p:sp>
      <p:sp>
        <p:nvSpPr>
          <p:cNvPr id="4" name="Footer Placeholder 3">
            <a:extLst>
              <a:ext uri="{FF2B5EF4-FFF2-40B4-BE49-F238E27FC236}">
                <a16:creationId xmlns:a16="http://schemas.microsoft.com/office/drawing/2014/main" id="{15B2A1CE-3549-987F-3D0B-9AE7A084E1EE}"/>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4CF6C2C2-9F4A-7BAA-4944-AAA0ADE4F262}"/>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107840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B362A-974C-CDAF-04E7-128D26F70895}"/>
              </a:ext>
            </a:extLst>
          </p:cNvPr>
          <p:cNvSpPr>
            <a:spLocks noGrp="1"/>
          </p:cNvSpPr>
          <p:nvPr>
            <p:ph type="dt" sz="half" idx="10"/>
          </p:nvPr>
        </p:nvSpPr>
        <p:spPr/>
        <p:txBody>
          <a:bodyPr/>
          <a:lstStyle/>
          <a:p>
            <a:fld id="{DF2DC23A-C374-2748-97F2-EDE70D1A6B71}" type="datetime1">
              <a:rPr lang="en-US" smtClean="0"/>
              <a:t>10/31/24</a:t>
            </a:fld>
            <a:endParaRPr lang="en-AT"/>
          </a:p>
        </p:txBody>
      </p:sp>
      <p:sp>
        <p:nvSpPr>
          <p:cNvPr id="3" name="Footer Placeholder 2">
            <a:extLst>
              <a:ext uri="{FF2B5EF4-FFF2-40B4-BE49-F238E27FC236}">
                <a16:creationId xmlns:a16="http://schemas.microsoft.com/office/drawing/2014/main" id="{BFC19EAF-9724-7D5A-2FA1-3EC5996B0F19}"/>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13BD8B1B-5B15-58ED-C962-B22C3F5D2A2E}"/>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259977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9F77C-EBE8-A1A7-8FCA-C430A3FC4E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5CF3CD50-B932-61A3-3F0B-1A0ABC119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AF7D6943-5FC7-8535-0C19-C48FA1A9B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D6D9196-237B-9E31-79E3-9969D8B0D60C}"/>
              </a:ext>
            </a:extLst>
          </p:cNvPr>
          <p:cNvSpPr>
            <a:spLocks noGrp="1"/>
          </p:cNvSpPr>
          <p:nvPr>
            <p:ph type="dt" sz="half" idx="10"/>
          </p:nvPr>
        </p:nvSpPr>
        <p:spPr/>
        <p:txBody>
          <a:bodyPr/>
          <a:lstStyle/>
          <a:p>
            <a:fld id="{113B1154-9996-0E45-9BB9-6B62AE361F46}" type="datetime1">
              <a:rPr lang="en-US" smtClean="0"/>
              <a:t>10/31/24</a:t>
            </a:fld>
            <a:endParaRPr lang="en-AT"/>
          </a:p>
        </p:txBody>
      </p:sp>
      <p:sp>
        <p:nvSpPr>
          <p:cNvPr id="6" name="Footer Placeholder 5">
            <a:extLst>
              <a:ext uri="{FF2B5EF4-FFF2-40B4-BE49-F238E27FC236}">
                <a16:creationId xmlns:a16="http://schemas.microsoft.com/office/drawing/2014/main" id="{4514E4ED-8D41-286A-73D4-6F10EA53995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2986C06A-239F-BD3B-D03D-22A0C6BA91A0}"/>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110440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436C-83D5-09B9-95DB-2620C0019B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5F3BAAC3-1419-E201-8CFF-9B561B742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7045ACB-4B4C-8ACF-8708-36A023AF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7981F1-A82C-6C1C-BB52-BEB9D5EABD35}"/>
              </a:ext>
            </a:extLst>
          </p:cNvPr>
          <p:cNvSpPr>
            <a:spLocks noGrp="1"/>
          </p:cNvSpPr>
          <p:nvPr>
            <p:ph type="dt" sz="half" idx="10"/>
          </p:nvPr>
        </p:nvSpPr>
        <p:spPr/>
        <p:txBody>
          <a:bodyPr/>
          <a:lstStyle/>
          <a:p>
            <a:fld id="{C801F196-E06B-DD44-B7AD-A4EA329BCFD9}" type="datetime1">
              <a:rPr lang="en-US" smtClean="0"/>
              <a:t>10/31/24</a:t>
            </a:fld>
            <a:endParaRPr lang="en-AT"/>
          </a:p>
        </p:txBody>
      </p:sp>
      <p:sp>
        <p:nvSpPr>
          <p:cNvPr id="6" name="Footer Placeholder 5">
            <a:extLst>
              <a:ext uri="{FF2B5EF4-FFF2-40B4-BE49-F238E27FC236}">
                <a16:creationId xmlns:a16="http://schemas.microsoft.com/office/drawing/2014/main" id="{D81454E3-A185-51D6-B4F6-1E92550DFA3F}"/>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47275D6-542D-38CF-E298-F8F29A9BDFC9}"/>
              </a:ext>
            </a:extLst>
          </p:cNvPr>
          <p:cNvSpPr>
            <a:spLocks noGrp="1"/>
          </p:cNvSpPr>
          <p:nvPr>
            <p:ph type="sldNum" sz="quarter" idx="12"/>
          </p:nvPr>
        </p:nvSpPr>
        <p:spPr/>
        <p:txBody>
          <a:bodyPr/>
          <a:lstStyle/>
          <a:p>
            <a:fld id="{3F2F24E0-991C-954E-9055-31908F0623D3}" type="slidenum">
              <a:rPr lang="en-AT" smtClean="0"/>
              <a:t>‹#›</a:t>
            </a:fld>
            <a:endParaRPr lang="en-AT"/>
          </a:p>
        </p:txBody>
      </p:sp>
    </p:spTree>
    <p:extLst>
      <p:ext uri="{BB962C8B-B14F-4D97-AF65-F5344CB8AC3E}">
        <p14:creationId xmlns:p14="http://schemas.microsoft.com/office/powerpoint/2010/main" val="418143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F52B0-29CE-0D87-1095-F76862826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896B343B-96D7-1D81-32A4-BB1476D6D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6303B089-BAD5-5AB7-9CA1-B209D459C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0CDDB8-8253-784A-8987-AF2B86D7277E}" type="datetime1">
              <a:rPr lang="en-US" smtClean="0"/>
              <a:t>10/31/24</a:t>
            </a:fld>
            <a:endParaRPr lang="en-AT"/>
          </a:p>
        </p:txBody>
      </p:sp>
      <p:sp>
        <p:nvSpPr>
          <p:cNvPr id="5" name="Footer Placeholder 4">
            <a:extLst>
              <a:ext uri="{FF2B5EF4-FFF2-40B4-BE49-F238E27FC236}">
                <a16:creationId xmlns:a16="http://schemas.microsoft.com/office/drawing/2014/main" id="{15DB2EB1-BB26-3409-1FED-663B1BCF8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6" name="Slide Number Placeholder 5">
            <a:extLst>
              <a:ext uri="{FF2B5EF4-FFF2-40B4-BE49-F238E27FC236}">
                <a16:creationId xmlns:a16="http://schemas.microsoft.com/office/drawing/2014/main" id="{A44B7A0B-6070-02ED-9BA1-F771D7CAE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2F24E0-991C-954E-9055-31908F0623D3}" type="slidenum">
              <a:rPr lang="en-AT" smtClean="0"/>
              <a:t>‹#›</a:t>
            </a:fld>
            <a:endParaRPr lang="en-AT"/>
          </a:p>
        </p:txBody>
      </p:sp>
    </p:spTree>
    <p:extLst>
      <p:ext uri="{BB962C8B-B14F-4D97-AF65-F5344CB8AC3E}">
        <p14:creationId xmlns:p14="http://schemas.microsoft.com/office/powerpoint/2010/main" val="400865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jpe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jpe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jpe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jpe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with black dots and white text&#10;&#10;Description automatically generated">
            <a:extLst>
              <a:ext uri="{FF2B5EF4-FFF2-40B4-BE49-F238E27FC236}">
                <a16:creationId xmlns:a16="http://schemas.microsoft.com/office/drawing/2014/main" id="{1D7CC867-7680-8721-4E21-2E548EB41635}"/>
              </a:ext>
            </a:extLst>
          </p:cNvPr>
          <p:cNvPicPr>
            <a:picLocks noChangeAspect="1"/>
          </p:cNvPicPr>
          <p:nvPr/>
        </p:nvPicPr>
        <p:blipFill>
          <a:blip r:embed="rId2"/>
          <a:stretch>
            <a:fillRect/>
          </a:stretch>
        </p:blipFill>
        <p:spPr>
          <a:xfrm>
            <a:off x="-3177" y="58009"/>
            <a:ext cx="2207537" cy="738612"/>
          </a:xfrm>
          <a:prstGeom prst="rect">
            <a:avLst/>
          </a:prstGeom>
        </p:spPr>
      </p:pic>
      <p:sp>
        <p:nvSpPr>
          <p:cNvPr id="3" name="Subtitle 2"/>
          <p:cNvSpPr>
            <a:spLocks/>
          </p:cNvSpPr>
          <p:nvPr/>
        </p:nvSpPr>
        <p:spPr>
          <a:xfrm>
            <a:off x="-927461" y="4173658"/>
            <a:ext cx="5990686" cy="1063507"/>
          </a:xfrm>
          <a:prstGeom prst="rect">
            <a:avLst/>
          </a:prstGeom>
        </p:spPr>
        <p:txBody>
          <a:bodyPr vert="horz" lIns="91440" tIns="45720" rIns="91440" bIns="45720" rtlCol="0" anchor="t">
            <a:noAutofit/>
          </a:bodyPr>
          <a:lstStyle/>
          <a:p>
            <a:pPr algn="ctr" defTabSz="351495">
              <a:spcAft>
                <a:spcPts val="372"/>
              </a:spcAft>
            </a:pPr>
            <a:br>
              <a:rPr lang="en-US" sz="20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br>
            <a:r>
              <a:rPr lang="en-US" sz="20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t>Saghar Ghaffari</a:t>
            </a:r>
            <a:br>
              <a:rPr lang="en-US" sz="20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br>
            <a:endParaRPr lang="en-US" sz="2000" dirty="0">
              <a:latin typeface="Geneva" panose="020B0503030404040204" pitchFamily="34" charset="0"/>
              <a:ea typeface="Geneva" panose="020B05030304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ED8FC3D-2727-D3FF-7C5A-5F1ED49E16BF}"/>
              </a:ext>
            </a:extLst>
          </p:cNvPr>
          <p:cNvSpPr txBox="1"/>
          <p:nvPr/>
        </p:nvSpPr>
        <p:spPr>
          <a:xfrm>
            <a:off x="1100591" y="5506589"/>
            <a:ext cx="5539967" cy="841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1495">
              <a:spcAft>
                <a:spcPts val="372"/>
              </a:spcAft>
            </a:pPr>
            <a:r>
              <a:rPr lang="en-US" sz="14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t>FH Kärnten, Austria</a:t>
            </a:r>
          </a:p>
          <a:p>
            <a:pPr defTabSz="351495">
              <a:spcAft>
                <a:spcPts val="372"/>
              </a:spcAft>
            </a:pPr>
            <a:r>
              <a:rPr lang="en-US" sz="14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t>FH-PROF.DR.-ING.KARL-HEINRICH ANDERS </a:t>
            </a:r>
          </a:p>
          <a:p>
            <a:pPr defTabSz="351495">
              <a:spcAft>
                <a:spcPts val="372"/>
              </a:spcAft>
            </a:pPr>
            <a:r>
              <a:rPr lang="en-US" sz="1400" kern="1200" dirty="0">
                <a:solidFill>
                  <a:schemeClr val="tx1"/>
                </a:solidFill>
                <a:latin typeface="Geneva" panose="020B0503030404040204" pitchFamily="34" charset="0"/>
                <a:ea typeface="Geneva" panose="020B0503030404040204" pitchFamily="34" charset="0"/>
                <a:cs typeface="Times New Roman" panose="02020603050405020304" pitchFamily="18" charset="0"/>
              </a:rPr>
              <a:t>FH-PROF IN DIPL-ING. DR.NTECHN. ADRIJANA CAR </a:t>
            </a:r>
          </a:p>
        </p:txBody>
      </p:sp>
      <p:sp>
        <p:nvSpPr>
          <p:cNvPr id="5" name="Slide Number Placeholder 4">
            <a:extLst>
              <a:ext uri="{FF2B5EF4-FFF2-40B4-BE49-F238E27FC236}">
                <a16:creationId xmlns:a16="http://schemas.microsoft.com/office/drawing/2014/main" id="{5AB1F646-770C-14D1-A410-23E7B6861FFB}"/>
              </a:ext>
            </a:extLst>
          </p:cNvPr>
          <p:cNvSpPr>
            <a:spLocks noGrp="1"/>
          </p:cNvSpPr>
          <p:nvPr>
            <p:ph type="sldNum" sz="quarter" idx="12"/>
          </p:nvPr>
        </p:nvSpPr>
        <p:spPr/>
        <p:txBody>
          <a:bodyPr/>
          <a:lstStyle/>
          <a:p>
            <a:fld id="{48F63A3B-78C7-47BE-AE5E-E10140E04643}" type="slidenum">
              <a:rPr lang="en-US" smtClean="0">
                <a:latin typeface="Geneva" panose="020B0503030404040204" pitchFamily="34" charset="0"/>
                <a:ea typeface="Geneva" panose="020B0503030404040204" pitchFamily="34" charset="0"/>
                <a:cs typeface="Times New Roman" panose="02020603050405020304" pitchFamily="18" charset="0"/>
              </a:rPr>
              <a:t>1</a:t>
            </a:fld>
            <a:endParaRPr lang="en-US" dirty="0">
              <a:latin typeface="Geneva" panose="020B0503030404040204" pitchFamily="34" charset="0"/>
              <a:ea typeface="Geneva" panose="020B0503030404040204" pitchFamily="34" charset="0"/>
              <a:cs typeface="Times New Roman" panose="02020603050405020304" pitchFamily="18" charset="0"/>
            </a:endParaRPr>
          </a:p>
        </p:txBody>
      </p:sp>
      <p:sp>
        <p:nvSpPr>
          <p:cNvPr id="2" name="Title 1"/>
          <p:cNvSpPr>
            <a:spLocks noGrp="1"/>
          </p:cNvSpPr>
          <p:nvPr>
            <p:ph type="ctrTitle"/>
          </p:nvPr>
        </p:nvSpPr>
        <p:spPr>
          <a:xfrm>
            <a:off x="550863" y="3167163"/>
            <a:ext cx="11090274" cy="1325563"/>
          </a:xfrm>
        </p:spPr>
        <p:txBody>
          <a:bodyPr vert="horz" lIns="91440" tIns="45720" rIns="91440" bIns="45720" rtlCol="0" anchor="ctr">
            <a:normAutofit fontScale="90000"/>
          </a:bodyPr>
          <a:lstStyle/>
          <a:p>
            <a:r>
              <a:rPr lang="en-GB" sz="3200" dirty="0">
                <a:effectLst/>
                <a:latin typeface="Geneva" panose="020B0503030404040204" pitchFamily="34" charset="0"/>
                <a:ea typeface="Geneva" panose="020B0503030404040204" pitchFamily="34" charset="0"/>
                <a:cs typeface="Times New Roman" panose="02020603050405020304" pitchFamily="18" charset="0"/>
              </a:rPr>
              <a:t>A Comparison of Convolutional Neural Network Architectures for Insect Detection of Different Sizes </a:t>
            </a:r>
            <a:br>
              <a:rPr lang="en-GB" sz="3200" dirty="0">
                <a:latin typeface="Geneva" panose="020B0503030404040204" pitchFamily="34" charset="0"/>
                <a:ea typeface="Geneva" panose="020B0503030404040204" pitchFamily="34" charset="0"/>
                <a:cs typeface="Times New Roman" panose="02020603050405020304" pitchFamily="18" charset="0"/>
              </a:rPr>
            </a:br>
            <a:endParaRPr lang="en-US" sz="3100" kern="1200" dirty="0">
              <a:latin typeface="Geneva" panose="020B0503030404040204" pitchFamily="34" charset="0"/>
              <a:ea typeface="Geneva" panose="020B0503030404040204" pitchFamily="34" charset="0"/>
              <a:cs typeface="Times New Roman" panose="02020603050405020304" pitchFamily="18" charset="0"/>
            </a:endParaRPr>
          </a:p>
        </p:txBody>
      </p:sp>
      <p:sp>
        <p:nvSpPr>
          <p:cNvPr id="21" name="Document 2">
            <a:extLst>
              <a:ext uri="{FF2B5EF4-FFF2-40B4-BE49-F238E27FC236}">
                <a16:creationId xmlns:a16="http://schemas.microsoft.com/office/drawing/2014/main" id="{1EB5A1C9-E083-88B8-80DE-CC0A69AC196A}"/>
              </a:ext>
            </a:extLst>
          </p:cNvPr>
          <p:cNvSpPr/>
          <p:nvPr/>
        </p:nvSpPr>
        <p:spPr>
          <a:xfrm flipH="1">
            <a:off x="-220700" y="-226496"/>
            <a:ext cx="12412699" cy="318097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Geneva" panose="020B0503030404040204" pitchFamily="34" charset="0"/>
              <a:ea typeface="Geneva" panose="020B0503030404040204" pitchFamily="34" charset="0"/>
            </a:endParaRPr>
          </a:p>
        </p:txBody>
      </p:sp>
      <p:pic>
        <p:nvPicPr>
          <p:cNvPr id="15" name="Picture 14" descr="A white frame with insects on it&#10;&#10;Description automatically generated">
            <a:extLst>
              <a:ext uri="{FF2B5EF4-FFF2-40B4-BE49-F238E27FC236}">
                <a16:creationId xmlns:a16="http://schemas.microsoft.com/office/drawing/2014/main" id="{7D495A6E-4E24-EA8F-F839-2EFEA3966606}"/>
              </a:ext>
            </a:extLst>
          </p:cNvPr>
          <p:cNvPicPr>
            <a:picLocks noChangeAspect="1"/>
          </p:cNvPicPr>
          <p:nvPr/>
        </p:nvPicPr>
        <p:blipFill>
          <a:blip r:embed="rId3"/>
          <a:stretch>
            <a:fillRect/>
          </a:stretch>
        </p:blipFill>
        <p:spPr>
          <a:xfrm>
            <a:off x="9237522" y="-68240"/>
            <a:ext cx="2954477" cy="2954477"/>
          </a:xfrm>
          <a:prstGeom prst="rect">
            <a:avLst/>
          </a:prstGeom>
          <a:ln>
            <a:noFill/>
          </a:ln>
          <a:effectLst>
            <a:softEdge rad="112500"/>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1AB3-4562-C3B8-144E-9DDC294A94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C19B8-46CA-E28B-8609-F84E9AEF50CC}"/>
              </a:ext>
            </a:extLst>
          </p:cNvPr>
          <p:cNvSpPr>
            <a:spLocks noGrp="1"/>
          </p:cNvSpPr>
          <p:nvPr>
            <p:ph type="title"/>
          </p:nvPr>
        </p:nvSpPr>
        <p:spPr>
          <a:xfrm>
            <a:off x="336255" y="408672"/>
            <a:ext cx="10515600" cy="1325563"/>
          </a:xfrm>
        </p:spPr>
        <p:txBody>
          <a:bodyPr/>
          <a:lstStyle/>
          <a:p>
            <a:r>
              <a:rPr lang="en-AT" dirty="0"/>
              <a:t>Methodology </a:t>
            </a:r>
            <a:r>
              <a:rPr lang="en-AT" sz="2800" dirty="0"/>
              <a:t>(</a:t>
            </a:r>
            <a:r>
              <a:rPr lang="en-AT" sz="2800" dirty="0">
                <a:solidFill>
                  <a:srgbClr val="A7BC68"/>
                </a:solidFill>
              </a:rPr>
              <a:t>Dataset</a:t>
            </a:r>
            <a:r>
              <a:rPr lang="en-AT" sz="2800" dirty="0"/>
              <a:t>)</a:t>
            </a:r>
          </a:p>
        </p:txBody>
      </p:sp>
      <p:sp>
        <p:nvSpPr>
          <p:cNvPr id="6" name="TextBox 5">
            <a:extLst>
              <a:ext uri="{FF2B5EF4-FFF2-40B4-BE49-F238E27FC236}">
                <a16:creationId xmlns:a16="http://schemas.microsoft.com/office/drawing/2014/main" id="{7F954DC3-7F0B-4302-DC99-DD4231184737}"/>
              </a:ext>
            </a:extLst>
          </p:cNvPr>
          <p:cNvSpPr txBox="1"/>
          <p:nvPr/>
        </p:nvSpPr>
        <p:spPr>
          <a:xfrm>
            <a:off x="336255" y="1714499"/>
            <a:ext cx="4186759" cy="2308324"/>
          </a:xfrm>
          <a:prstGeom prst="rect">
            <a:avLst/>
          </a:prstGeom>
          <a:noFill/>
        </p:spPr>
        <p:txBody>
          <a:bodyPr wrap="square" rtlCol="0">
            <a:spAutoFit/>
          </a:bodyPr>
          <a:lstStyle/>
          <a:p>
            <a:pPr marL="285750" indent="-285750" algn="just">
              <a:buFont typeface="Arial" panose="020B0604020202020204" pitchFamily="34" charset="0"/>
              <a:buChar char="•"/>
            </a:pPr>
            <a:r>
              <a:rPr lang="en-GB" b="1" dirty="0">
                <a:solidFill>
                  <a:srgbClr val="63723F"/>
                </a:solidFill>
                <a:latin typeface="+mj-lt"/>
              </a:rPr>
              <a:t>Data Collection: </a:t>
            </a:r>
            <a:r>
              <a:rPr lang="en-GB" dirty="0">
                <a:latin typeface="+mj-lt"/>
              </a:rPr>
              <a:t>Insect images were captured using camera traps at Austrian locations by the UNESCO CHAIR on Sustainable Management in the summer of</a:t>
            </a:r>
            <a:r>
              <a:rPr lang="en-GB" sz="1800" dirty="0">
                <a:effectLst/>
                <a:latin typeface="SFRM1200"/>
              </a:rPr>
              <a:t> 2022 at </a:t>
            </a:r>
            <a:r>
              <a:rPr lang="en-GB" sz="1800" dirty="0" err="1">
                <a:effectLst/>
                <a:latin typeface="SFRM1200"/>
              </a:rPr>
              <a:t>Fachhochschule</a:t>
            </a:r>
            <a:r>
              <a:rPr lang="en-GB" sz="1800" dirty="0">
                <a:effectLst/>
                <a:latin typeface="SFRM1200"/>
              </a:rPr>
              <a:t> </a:t>
            </a:r>
            <a:r>
              <a:rPr lang="en-GB" sz="1800" dirty="0" err="1">
                <a:effectLst/>
                <a:latin typeface="SFRM1200"/>
              </a:rPr>
              <a:t>Kärnten</a:t>
            </a:r>
            <a:r>
              <a:rPr lang="en-GB" sz="1800" dirty="0">
                <a:effectLst/>
                <a:latin typeface="SFRM1200"/>
              </a:rPr>
              <a:t> .</a:t>
            </a:r>
            <a:endParaRPr lang="en-GB" dirty="0"/>
          </a:p>
          <a:p>
            <a:pPr marL="285750" indent="-285750" algn="just">
              <a:buFont typeface="Arial" panose="020B0604020202020204" pitchFamily="34" charset="0"/>
              <a:buChar char="•"/>
            </a:pPr>
            <a:endParaRPr lang="en-GB" dirty="0">
              <a:latin typeface="+mj-lt"/>
            </a:endParaRPr>
          </a:p>
          <a:p>
            <a:pPr marL="285750" indent="-285750" algn="just">
              <a:buFont typeface="Arial" panose="020B0604020202020204" pitchFamily="34" charset="0"/>
              <a:buChar char="•"/>
            </a:pPr>
            <a:r>
              <a:rPr lang="en-GB" b="1" dirty="0">
                <a:solidFill>
                  <a:srgbClr val="63723F"/>
                </a:solidFill>
                <a:latin typeface="+mj-lt"/>
              </a:rPr>
              <a:t>Data Annotation:</a:t>
            </a:r>
            <a:r>
              <a:rPr lang="en-GB" dirty="0">
                <a:solidFill>
                  <a:srgbClr val="63723F"/>
                </a:solidFill>
                <a:latin typeface="+mj-lt"/>
              </a:rPr>
              <a:t> </a:t>
            </a:r>
            <a:r>
              <a:rPr lang="en-GB" dirty="0">
                <a:latin typeface="+mj-lt"/>
              </a:rPr>
              <a:t>Previously done by experts in the </a:t>
            </a:r>
            <a:r>
              <a:rPr lang="en-GB" dirty="0" err="1">
                <a:latin typeface="+mj-lt"/>
              </a:rPr>
              <a:t>Labelbox</a:t>
            </a:r>
            <a:r>
              <a:rPr lang="en-GB" dirty="0">
                <a:latin typeface="+mj-lt"/>
              </a:rPr>
              <a:t> environment.</a:t>
            </a:r>
            <a:endParaRPr lang="en-AT" dirty="0">
              <a:latin typeface="+mj-lt"/>
            </a:endParaRPr>
          </a:p>
        </p:txBody>
      </p:sp>
      <p:pic>
        <p:nvPicPr>
          <p:cNvPr id="8" name="Picture 7" descr="A table with numbers and text&#10;&#10;Description automatically generated">
            <a:extLst>
              <a:ext uri="{FF2B5EF4-FFF2-40B4-BE49-F238E27FC236}">
                <a16:creationId xmlns:a16="http://schemas.microsoft.com/office/drawing/2014/main" id="{EA8EAD4C-0752-F17C-9E2E-12ED1B7ABE92}"/>
              </a:ext>
            </a:extLst>
          </p:cNvPr>
          <p:cNvPicPr>
            <a:picLocks noChangeAspect="1"/>
          </p:cNvPicPr>
          <p:nvPr/>
        </p:nvPicPr>
        <p:blipFill>
          <a:blip r:embed="rId3"/>
          <a:stretch>
            <a:fillRect/>
          </a:stretch>
        </p:blipFill>
        <p:spPr>
          <a:xfrm>
            <a:off x="636814" y="4149108"/>
            <a:ext cx="5678975" cy="2031325"/>
          </a:xfrm>
          <a:prstGeom prst="rect">
            <a:avLst/>
          </a:prstGeom>
        </p:spPr>
      </p:pic>
      <p:pic>
        <p:nvPicPr>
          <p:cNvPr id="10" name="Picture 9" descr="A logo with black dots and white text&#10;&#10;Description automatically generated">
            <a:extLst>
              <a:ext uri="{FF2B5EF4-FFF2-40B4-BE49-F238E27FC236}">
                <a16:creationId xmlns:a16="http://schemas.microsoft.com/office/drawing/2014/main" id="{685FF0D9-BEB0-19BF-B463-C2A0183196E3}"/>
              </a:ext>
            </a:extLst>
          </p:cNvPr>
          <p:cNvPicPr>
            <a:picLocks noChangeAspect="1"/>
          </p:cNvPicPr>
          <p:nvPr/>
        </p:nvPicPr>
        <p:blipFill>
          <a:blip r:embed="rId4"/>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E7B8B49D-CFC0-7874-306A-3177FDDE3AB6}"/>
              </a:ext>
            </a:extLst>
          </p:cNvPr>
          <p:cNvSpPr>
            <a:spLocks noGrp="1"/>
          </p:cNvSpPr>
          <p:nvPr>
            <p:ph type="sldNum" sz="quarter" idx="12"/>
          </p:nvPr>
        </p:nvSpPr>
        <p:spPr/>
        <p:txBody>
          <a:bodyPr/>
          <a:lstStyle/>
          <a:p>
            <a:fld id="{3F2F24E0-991C-954E-9055-31908F0623D3}" type="slidenum">
              <a:rPr lang="en-AT" smtClean="0"/>
              <a:t>10</a:t>
            </a:fld>
            <a:endParaRPr lang="en-AT"/>
          </a:p>
        </p:txBody>
      </p:sp>
      <p:grpSp>
        <p:nvGrpSpPr>
          <p:cNvPr id="14" name="Group 13">
            <a:extLst>
              <a:ext uri="{FF2B5EF4-FFF2-40B4-BE49-F238E27FC236}">
                <a16:creationId xmlns:a16="http://schemas.microsoft.com/office/drawing/2014/main" id="{519E93D6-A050-FC27-FC2A-D14228F4653C}"/>
              </a:ext>
            </a:extLst>
          </p:cNvPr>
          <p:cNvGrpSpPr/>
          <p:nvPr/>
        </p:nvGrpSpPr>
        <p:grpSpPr>
          <a:xfrm>
            <a:off x="6895058" y="1277471"/>
            <a:ext cx="2866579" cy="5171857"/>
            <a:chOff x="6895058" y="1277471"/>
            <a:chExt cx="2866579" cy="5171857"/>
          </a:xfrm>
        </p:grpSpPr>
        <p:pic>
          <p:nvPicPr>
            <p:cNvPr id="4" name="Picture 3" descr="A close-up of insects&#10;&#10;Description automatically generated">
              <a:extLst>
                <a:ext uri="{FF2B5EF4-FFF2-40B4-BE49-F238E27FC236}">
                  <a16:creationId xmlns:a16="http://schemas.microsoft.com/office/drawing/2014/main" id="{88917215-9366-6A8A-6759-5F80C5FE08C4}"/>
                </a:ext>
              </a:extLst>
            </p:cNvPr>
            <p:cNvPicPr>
              <a:picLocks noChangeAspect="1"/>
            </p:cNvPicPr>
            <p:nvPr/>
          </p:nvPicPr>
          <p:blipFill>
            <a:blip r:embed="rId5"/>
            <a:srcRect l="24009" t="4349" r="31724"/>
            <a:stretch/>
          </p:blipFill>
          <p:spPr>
            <a:xfrm>
              <a:off x="8404855" y="1277471"/>
              <a:ext cx="1356782" cy="5171857"/>
            </a:xfrm>
            <a:prstGeom prst="rect">
              <a:avLst/>
            </a:prstGeom>
          </p:spPr>
        </p:pic>
        <p:sp>
          <p:nvSpPr>
            <p:cNvPr id="5" name="TextBox 4">
              <a:extLst>
                <a:ext uri="{FF2B5EF4-FFF2-40B4-BE49-F238E27FC236}">
                  <a16:creationId xmlns:a16="http://schemas.microsoft.com/office/drawing/2014/main" id="{76180225-DFA4-1005-F773-D889ECE2E6FC}"/>
                </a:ext>
              </a:extLst>
            </p:cNvPr>
            <p:cNvSpPr txBox="1"/>
            <p:nvPr/>
          </p:nvSpPr>
          <p:spPr>
            <a:xfrm>
              <a:off x="6976011" y="1497808"/>
              <a:ext cx="1356782" cy="369332"/>
            </a:xfrm>
            <a:prstGeom prst="rect">
              <a:avLst/>
            </a:prstGeom>
            <a:noFill/>
          </p:spPr>
          <p:txBody>
            <a:bodyPr wrap="none" rtlCol="0">
              <a:spAutoFit/>
            </a:bodyPr>
            <a:lstStyle/>
            <a:p>
              <a:r>
                <a:rPr lang="en-AT" b="1" dirty="0">
                  <a:latin typeface="+mj-lt"/>
                </a:rPr>
                <a:t>Lepidoptera</a:t>
              </a:r>
            </a:p>
          </p:txBody>
        </p:sp>
        <p:sp>
          <p:nvSpPr>
            <p:cNvPr id="7" name="TextBox 6">
              <a:extLst>
                <a:ext uri="{FF2B5EF4-FFF2-40B4-BE49-F238E27FC236}">
                  <a16:creationId xmlns:a16="http://schemas.microsoft.com/office/drawing/2014/main" id="{B5535344-535D-400D-FD69-8B4794F77FEA}"/>
                </a:ext>
              </a:extLst>
            </p:cNvPr>
            <p:cNvSpPr txBox="1"/>
            <p:nvPr/>
          </p:nvSpPr>
          <p:spPr>
            <a:xfrm>
              <a:off x="7200431" y="2371071"/>
              <a:ext cx="907941" cy="369332"/>
            </a:xfrm>
            <a:prstGeom prst="rect">
              <a:avLst/>
            </a:prstGeom>
            <a:noFill/>
          </p:spPr>
          <p:txBody>
            <a:bodyPr wrap="none" rtlCol="0">
              <a:spAutoFit/>
            </a:bodyPr>
            <a:lstStyle/>
            <a:p>
              <a:r>
                <a:rPr lang="en-AT" b="1" dirty="0">
                  <a:latin typeface="+mj-lt"/>
                </a:rPr>
                <a:t>Diptera</a:t>
              </a:r>
            </a:p>
          </p:txBody>
        </p:sp>
        <p:sp>
          <p:nvSpPr>
            <p:cNvPr id="9" name="TextBox 8">
              <a:extLst>
                <a:ext uri="{FF2B5EF4-FFF2-40B4-BE49-F238E27FC236}">
                  <a16:creationId xmlns:a16="http://schemas.microsoft.com/office/drawing/2014/main" id="{79DD753B-0243-870F-9572-57A055D8E3B2}"/>
                </a:ext>
              </a:extLst>
            </p:cNvPr>
            <p:cNvSpPr txBox="1"/>
            <p:nvPr/>
          </p:nvSpPr>
          <p:spPr>
            <a:xfrm>
              <a:off x="6994421" y="3231683"/>
              <a:ext cx="1276632" cy="369332"/>
            </a:xfrm>
            <a:prstGeom prst="rect">
              <a:avLst/>
            </a:prstGeom>
            <a:noFill/>
          </p:spPr>
          <p:txBody>
            <a:bodyPr wrap="none" rtlCol="0">
              <a:spAutoFit/>
            </a:bodyPr>
            <a:lstStyle/>
            <a:p>
              <a:r>
                <a:rPr lang="en-AT" b="1" dirty="0">
                  <a:latin typeface="+mj-lt"/>
                </a:rPr>
                <a:t>Coleoptera</a:t>
              </a:r>
            </a:p>
          </p:txBody>
        </p:sp>
        <p:sp>
          <p:nvSpPr>
            <p:cNvPr id="11" name="TextBox 10">
              <a:extLst>
                <a:ext uri="{FF2B5EF4-FFF2-40B4-BE49-F238E27FC236}">
                  <a16:creationId xmlns:a16="http://schemas.microsoft.com/office/drawing/2014/main" id="{8509B00E-DAF4-7947-55AF-5D662D99FFFC}"/>
                </a:ext>
              </a:extLst>
            </p:cNvPr>
            <p:cNvSpPr txBox="1"/>
            <p:nvPr/>
          </p:nvSpPr>
          <p:spPr>
            <a:xfrm>
              <a:off x="6895058" y="4049996"/>
              <a:ext cx="1518685" cy="369332"/>
            </a:xfrm>
            <a:prstGeom prst="rect">
              <a:avLst/>
            </a:prstGeom>
            <a:noFill/>
          </p:spPr>
          <p:txBody>
            <a:bodyPr wrap="none" rtlCol="0">
              <a:spAutoFit/>
            </a:bodyPr>
            <a:lstStyle/>
            <a:p>
              <a:r>
                <a:rPr lang="en-AT" b="1" dirty="0">
                  <a:latin typeface="+mj-lt"/>
                </a:rPr>
                <a:t>Hymenoptera</a:t>
              </a:r>
            </a:p>
          </p:txBody>
        </p:sp>
        <p:sp>
          <p:nvSpPr>
            <p:cNvPr id="12" name="TextBox 11">
              <a:extLst>
                <a:ext uri="{FF2B5EF4-FFF2-40B4-BE49-F238E27FC236}">
                  <a16:creationId xmlns:a16="http://schemas.microsoft.com/office/drawing/2014/main" id="{D7D120F8-99A3-8CD1-DD8D-55F6CB7ACB9E}"/>
                </a:ext>
              </a:extLst>
            </p:cNvPr>
            <p:cNvSpPr txBox="1"/>
            <p:nvPr/>
          </p:nvSpPr>
          <p:spPr>
            <a:xfrm>
              <a:off x="6966577" y="4838064"/>
              <a:ext cx="1320874" cy="369332"/>
            </a:xfrm>
            <a:prstGeom prst="rect">
              <a:avLst/>
            </a:prstGeom>
            <a:noFill/>
          </p:spPr>
          <p:txBody>
            <a:bodyPr wrap="none" rtlCol="0">
              <a:spAutoFit/>
            </a:bodyPr>
            <a:lstStyle/>
            <a:p>
              <a:r>
                <a:rPr lang="en-AT" b="1" dirty="0">
                  <a:latin typeface="+mj-lt"/>
                </a:rPr>
                <a:t>Chelicerata</a:t>
              </a:r>
            </a:p>
          </p:txBody>
        </p:sp>
        <p:sp>
          <p:nvSpPr>
            <p:cNvPr id="13" name="TextBox 12">
              <a:extLst>
                <a:ext uri="{FF2B5EF4-FFF2-40B4-BE49-F238E27FC236}">
                  <a16:creationId xmlns:a16="http://schemas.microsoft.com/office/drawing/2014/main" id="{3A99A516-3082-11F3-4A67-A798FB6C9BD5}"/>
                </a:ext>
              </a:extLst>
            </p:cNvPr>
            <p:cNvSpPr txBox="1"/>
            <p:nvPr/>
          </p:nvSpPr>
          <p:spPr>
            <a:xfrm>
              <a:off x="7039693" y="5732110"/>
              <a:ext cx="1220527" cy="369332"/>
            </a:xfrm>
            <a:prstGeom prst="rect">
              <a:avLst/>
            </a:prstGeom>
            <a:noFill/>
          </p:spPr>
          <p:txBody>
            <a:bodyPr wrap="none" rtlCol="0">
              <a:spAutoFit/>
            </a:bodyPr>
            <a:lstStyle/>
            <a:p>
              <a:r>
                <a:rPr lang="en-AT" b="1" dirty="0">
                  <a:latin typeface="+mj-lt"/>
                </a:rPr>
                <a:t>Hemiptera</a:t>
              </a:r>
            </a:p>
          </p:txBody>
        </p:sp>
      </p:grpSp>
    </p:spTree>
    <p:extLst>
      <p:ext uri="{BB962C8B-B14F-4D97-AF65-F5344CB8AC3E}">
        <p14:creationId xmlns:p14="http://schemas.microsoft.com/office/powerpoint/2010/main" val="31538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8CCF-265E-176C-4B3A-B63C25A87FE8}"/>
              </a:ext>
            </a:extLst>
          </p:cNvPr>
          <p:cNvSpPr>
            <a:spLocks noGrp="1"/>
          </p:cNvSpPr>
          <p:nvPr>
            <p:ph type="title"/>
          </p:nvPr>
        </p:nvSpPr>
        <p:spPr/>
        <p:txBody>
          <a:bodyPr/>
          <a:lstStyle/>
          <a:p>
            <a:r>
              <a:rPr lang="en-US" dirty="0"/>
              <a:t>Methodology </a:t>
            </a:r>
            <a:r>
              <a:rPr lang="en-US" sz="2800" dirty="0">
                <a:solidFill>
                  <a:srgbClr val="A7BC68"/>
                </a:solidFill>
              </a:rPr>
              <a:t>(Frameworks)</a:t>
            </a:r>
            <a:endParaRPr lang="en-AT" sz="2800" dirty="0">
              <a:solidFill>
                <a:srgbClr val="A7BC68"/>
              </a:solidFill>
            </a:endParaRPr>
          </a:p>
        </p:txBody>
      </p:sp>
      <p:sp>
        <p:nvSpPr>
          <p:cNvPr id="3" name="Content Placeholder 2">
            <a:extLst>
              <a:ext uri="{FF2B5EF4-FFF2-40B4-BE49-F238E27FC236}">
                <a16:creationId xmlns:a16="http://schemas.microsoft.com/office/drawing/2014/main" id="{5E01196A-0FBC-1532-5C1E-AABBD8908CB2}"/>
              </a:ext>
            </a:extLst>
          </p:cNvPr>
          <p:cNvSpPr>
            <a:spLocks noGrp="1"/>
          </p:cNvSpPr>
          <p:nvPr>
            <p:ph idx="1"/>
          </p:nvPr>
        </p:nvSpPr>
        <p:spPr>
          <a:xfrm>
            <a:off x="838200" y="1543187"/>
            <a:ext cx="10515600" cy="4351338"/>
          </a:xfrm>
        </p:spPr>
        <p:txBody>
          <a:bodyPr>
            <a:normAutofit/>
          </a:bodyPr>
          <a:lstStyle/>
          <a:p>
            <a:pPr>
              <a:lnSpc>
                <a:spcPct val="150000"/>
              </a:lnSpc>
              <a:buClr>
                <a:srgbClr val="A7BC68"/>
              </a:buClr>
            </a:pPr>
            <a:r>
              <a:rPr lang="en-GB" sz="2800" b="1" dirty="0">
                <a:effectLst/>
                <a:latin typeface="+mj-lt"/>
              </a:rPr>
              <a:t>Software stack:  </a:t>
            </a:r>
            <a:endParaRPr lang="en-GB" sz="2800" b="1" dirty="0">
              <a:latin typeface="+mj-lt"/>
            </a:endParaRPr>
          </a:p>
          <a:p>
            <a:pPr lvl="1">
              <a:lnSpc>
                <a:spcPct val="150000"/>
              </a:lnSpc>
              <a:buClr>
                <a:srgbClr val="A7BC68"/>
              </a:buClr>
              <a:buFont typeface="Courier New" panose="02070309020205020404" pitchFamily="49" charset="0"/>
              <a:buChar char="o"/>
            </a:pPr>
            <a:r>
              <a:rPr lang="en-GB" sz="2000" dirty="0">
                <a:effectLst/>
                <a:latin typeface="+mj-lt"/>
              </a:rPr>
              <a:t>Python 3.11.8 is used as the programming environment</a:t>
            </a:r>
            <a:endParaRPr lang="en-GB" sz="2000" dirty="0">
              <a:latin typeface="+mj-lt"/>
            </a:endParaRPr>
          </a:p>
          <a:p>
            <a:pPr lvl="1">
              <a:lnSpc>
                <a:spcPct val="150000"/>
              </a:lnSpc>
              <a:buClr>
                <a:srgbClr val="A7BC68"/>
              </a:buClr>
              <a:buFont typeface="Courier New" panose="02070309020205020404" pitchFamily="49" charset="0"/>
              <a:buChar char="o"/>
            </a:pPr>
            <a:r>
              <a:rPr lang="en-GB" sz="2000" dirty="0">
                <a:effectLst/>
                <a:latin typeface="+mj-lt"/>
              </a:rPr>
              <a:t>TensorFlow and </a:t>
            </a:r>
            <a:r>
              <a:rPr lang="en-GB" sz="2000" dirty="0" err="1">
                <a:effectLst/>
                <a:latin typeface="+mj-lt"/>
              </a:rPr>
              <a:t>Pytorch</a:t>
            </a:r>
            <a:r>
              <a:rPr lang="en-GB" sz="2000" dirty="0">
                <a:effectLst/>
                <a:latin typeface="+mj-lt"/>
              </a:rPr>
              <a:t>: These libraries are used for backend processing and loss functions</a:t>
            </a:r>
            <a:endParaRPr lang="en-GB" sz="2400" b="1" dirty="0">
              <a:effectLst/>
              <a:latin typeface="+mj-lt"/>
            </a:endParaRPr>
          </a:p>
          <a:p>
            <a:pPr>
              <a:lnSpc>
                <a:spcPct val="150000"/>
              </a:lnSpc>
              <a:buClr>
                <a:srgbClr val="A7BC68"/>
              </a:buClr>
            </a:pPr>
            <a:r>
              <a:rPr lang="en-GB" sz="2400" b="1" dirty="0">
                <a:effectLst/>
                <a:latin typeface="+mj-lt"/>
              </a:rPr>
              <a:t>Hardware setup:</a:t>
            </a:r>
            <a:endParaRPr lang="en-GB" sz="2400" b="1" dirty="0">
              <a:latin typeface="+mj-lt"/>
            </a:endParaRPr>
          </a:p>
          <a:p>
            <a:pPr lvl="1">
              <a:lnSpc>
                <a:spcPct val="150000"/>
              </a:lnSpc>
              <a:buClr>
                <a:srgbClr val="A7BC68"/>
              </a:buClr>
              <a:buFont typeface="Courier New" panose="02070309020205020404" pitchFamily="49" charset="0"/>
              <a:buChar char="o"/>
            </a:pPr>
            <a:r>
              <a:rPr lang="en-GB" sz="2000" dirty="0">
                <a:effectLst/>
                <a:latin typeface="+mj-lt"/>
              </a:rPr>
              <a:t>The models are trained on a system equipped with a Quadro P1000 </a:t>
            </a:r>
            <a:endParaRPr lang="en-GB" sz="2000" dirty="0">
              <a:latin typeface="+mj-lt"/>
            </a:endParaRPr>
          </a:p>
          <a:p>
            <a:pPr lvl="1">
              <a:lnSpc>
                <a:spcPct val="150000"/>
              </a:lnSpc>
              <a:buClr>
                <a:srgbClr val="A7BC68"/>
              </a:buClr>
              <a:buFont typeface="Courier New" panose="02070309020205020404" pitchFamily="49" charset="0"/>
              <a:buChar char="o"/>
            </a:pPr>
            <a:r>
              <a:rPr lang="en-GB" sz="2000" dirty="0">
                <a:effectLst/>
                <a:latin typeface="+mj-lt"/>
              </a:rPr>
              <a:t>GPU with 4096MiB of memory, utilizing CUDA 11.7 for acceleration</a:t>
            </a:r>
          </a:p>
          <a:p>
            <a:pPr lvl="1">
              <a:lnSpc>
                <a:spcPct val="150000"/>
              </a:lnSpc>
              <a:buClr>
                <a:srgbClr val="A7BC68"/>
              </a:buClr>
              <a:buFont typeface="Courier New" panose="02070309020205020404" pitchFamily="49" charset="0"/>
              <a:buChar char="o"/>
            </a:pPr>
            <a:endParaRPr lang="en-GB" sz="2000" dirty="0">
              <a:latin typeface="+mj-lt"/>
            </a:endParaRPr>
          </a:p>
        </p:txBody>
      </p:sp>
      <p:pic>
        <p:nvPicPr>
          <p:cNvPr id="5" name="Picture 4" descr="A blue and yellow snake logo&#10;&#10;Description automatically generated">
            <a:extLst>
              <a:ext uri="{FF2B5EF4-FFF2-40B4-BE49-F238E27FC236}">
                <a16:creationId xmlns:a16="http://schemas.microsoft.com/office/drawing/2014/main" id="{AB9EBEA1-A5DA-8AA6-C11C-2CE7C29D2D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7222" y1="41444" x2="47222" y2="41444"/>
                        <a14:foregroundMark x1="39181" y1="34669" x2="24667" y2="48111"/>
                        <a14:foregroundMark x1="47222" y1="27222" x2="42717" y2="31394"/>
                        <a14:foregroundMark x1="24667" y1="48111" x2="25222" y2="56889"/>
                        <a14:foregroundMark x1="42565" y1="31400" x2="37333" y2="27222"/>
                        <a14:foregroundMark x1="53889" y1="40444" x2="46400" y2="34463"/>
                        <a14:foregroundMark x1="43412" y1="23231" x2="61111" y2="25889"/>
                        <a14:foregroundMark x1="34384" y1="21875" x2="37144" y2="22290"/>
                        <a14:foregroundMark x1="61111" y1="25889" x2="55000" y2="42556"/>
                        <a14:foregroundMark x1="36000" y1="23333" x2="37222" y2="21556"/>
                        <a14:foregroundMark x1="37444" y1="23889" x2="37222" y2="22000"/>
                        <a14:foregroundMark x1="37444" y1="22000" x2="37222" y2="25000"/>
                        <a14:foregroundMark x1="41667" y1="35444" x2="37222" y2="35444"/>
                        <a14:foregroundMark x1="39444" y1="35222" x2="43333" y2="35444"/>
                        <a14:foregroundMark x1="43111" y1="35222" x2="45556" y2="35444"/>
                        <a14:backgroundMark x1="39000" y1="33111" x2="44444" y2="32889"/>
                        <a14:backgroundMark x1="40333" y1="22889" x2="40333" y2="22889"/>
                        <a14:backgroundMark x1="40333" y1="22889" x2="39667" y2="23111"/>
                        <a14:backgroundMark x1="31667" y1="21333" x2="33111" y2="23333"/>
                        <a14:backgroundMark x1="41444" y1="32000" x2="40778" y2="31778"/>
                        <a14:backgroundMark x1="40333" y1="23667" x2="41444" y2="24333"/>
                        <a14:backgroundMark x1="39251" y1="23196" x2="43111" y2="23667"/>
                        <a14:backgroundMark x1="43111" y1="23111" x2="39257" y2="23111"/>
                        <a14:backgroundMark x1="42222" y1="25000" x2="42222" y2="23889"/>
                        <a14:backgroundMark x1="42444" y1="23667" x2="42444" y2="23667"/>
                        <a14:backgroundMark x1="42444" y1="23889" x2="42444" y2="23889"/>
                        <a14:backgroundMark x1="42444" y1="23889" x2="42444" y2="23889"/>
                        <a14:backgroundMark x1="42444" y1="23889" x2="42444" y2="23889"/>
                      </a14:backgroundRemoval>
                    </a14:imgEffect>
                  </a14:imgLayer>
                </a14:imgProps>
              </a:ext>
            </a:extLst>
          </a:blip>
          <a:stretch>
            <a:fillRect/>
          </a:stretch>
        </p:blipFill>
        <p:spPr>
          <a:xfrm>
            <a:off x="7633228" y="1686067"/>
            <a:ext cx="1219375" cy="1219375"/>
          </a:xfrm>
          <a:prstGeom prst="rect">
            <a:avLst/>
          </a:prstGeom>
        </p:spPr>
      </p:pic>
      <p:pic>
        <p:nvPicPr>
          <p:cNvPr id="7" name="Graphic 6">
            <a:extLst>
              <a:ext uri="{FF2B5EF4-FFF2-40B4-BE49-F238E27FC236}">
                <a16:creationId xmlns:a16="http://schemas.microsoft.com/office/drawing/2014/main" id="{00B6F177-14AA-950C-F02F-CB57F92079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6024" y="4188841"/>
            <a:ext cx="2206734" cy="803704"/>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35478705-C1B7-9EDD-F9AA-FD5065EF7888}"/>
              </a:ext>
            </a:extLst>
          </p:cNvPr>
          <p:cNvPicPr>
            <a:picLocks noChangeAspect="1"/>
          </p:cNvPicPr>
          <p:nvPr/>
        </p:nvPicPr>
        <p:blipFill>
          <a:blip r:embed="rId6"/>
          <a:stretch>
            <a:fillRect/>
          </a:stretch>
        </p:blipFill>
        <p:spPr>
          <a:xfrm>
            <a:off x="8956493" y="1848113"/>
            <a:ext cx="1219375" cy="821046"/>
          </a:xfrm>
          <a:prstGeom prst="rect">
            <a:avLst/>
          </a:prstGeom>
        </p:spPr>
      </p:pic>
      <p:sp>
        <p:nvSpPr>
          <p:cNvPr id="10" name="Slide Number Placeholder 9">
            <a:extLst>
              <a:ext uri="{FF2B5EF4-FFF2-40B4-BE49-F238E27FC236}">
                <a16:creationId xmlns:a16="http://schemas.microsoft.com/office/drawing/2014/main" id="{BFCC20FE-0FFE-5EC9-7E80-86CFD19A7B6B}"/>
              </a:ext>
            </a:extLst>
          </p:cNvPr>
          <p:cNvSpPr>
            <a:spLocks noGrp="1"/>
          </p:cNvSpPr>
          <p:nvPr>
            <p:ph type="sldNum" sz="quarter" idx="12"/>
          </p:nvPr>
        </p:nvSpPr>
        <p:spPr/>
        <p:txBody>
          <a:bodyPr/>
          <a:lstStyle/>
          <a:p>
            <a:fld id="{3F2F24E0-991C-954E-9055-31908F0623D3}" type="slidenum">
              <a:rPr lang="en-AT" smtClean="0"/>
              <a:t>11</a:t>
            </a:fld>
            <a:endParaRPr lang="en-AT"/>
          </a:p>
        </p:txBody>
      </p:sp>
      <p:pic>
        <p:nvPicPr>
          <p:cNvPr id="11" name="Picture 10" descr="A logo of a drop of water&#10;&#10;Description automatically generated">
            <a:extLst>
              <a:ext uri="{FF2B5EF4-FFF2-40B4-BE49-F238E27FC236}">
                <a16:creationId xmlns:a16="http://schemas.microsoft.com/office/drawing/2014/main" id="{3294B3F0-A714-30D4-D2AD-8F087B69850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879391" y="1634530"/>
            <a:ext cx="1716649" cy="1035966"/>
          </a:xfrm>
          <a:prstGeom prst="rect">
            <a:avLst/>
          </a:prstGeom>
        </p:spPr>
      </p:pic>
    </p:spTree>
    <p:extLst>
      <p:ext uri="{BB962C8B-B14F-4D97-AF65-F5344CB8AC3E}">
        <p14:creationId xmlns:p14="http://schemas.microsoft.com/office/powerpoint/2010/main" val="5252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238A5-D7F0-7ED1-954C-42EB6383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957AB-D975-E6FE-03DE-4C2DDC453034}"/>
              </a:ext>
            </a:extLst>
          </p:cNvPr>
          <p:cNvSpPr>
            <a:spLocks noGrp="1"/>
          </p:cNvSpPr>
          <p:nvPr>
            <p:ph type="title"/>
          </p:nvPr>
        </p:nvSpPr>
        <p:spPr>
          <a:xfrm>
            <a:off x="336254" y="570905"/>
            <a:ext cx="10515600" cy="1325563"/>
          </a:xfrm>
        </p:spPr>
        <p:txBody>
          <a:bodyPr/>
          <a:lstStyle/>
          <a:p>
            <a:r>
              <a:rPr lang="en-AT" dirty="0"/>
              <a:t>Methodology </a:t>
            </a:r>
            <a:r>
              <a:rPr lang="en-AT" sz="2800" dirty="0"/>
              <a:t>(</a:t>
            </a:r>
            <a:r>
              <a:rPr lang="en-AT" sz="2800" dirty="0">
                <a:solidFill>
                  <a:srgbClr val="A7BC68"/>
                </a:solidFill>
              </a:rPr>
              <a:t>Our approach</a:t>
            </a:r>
            <a:r>
              <a:rPr lang="en-AT" sz="2800" dirty="0"/>
              <a:t>)</a:t>
            </a:r>
            <a:br>
              <a:rPr lang="en-AT" sz="2800" dirty="0"/>
            </a:br>
            <a:endParaRPr lang="en-AT" sz="2800" dirty="0"/>
          </a:p>
        </p:txBody>
      </p:sp>
      <p:pic>
        <p:nvPicPr>
          <p:cNvPr id="10" name="Picture 9" descr="A logo with black dots and white text&#10;&#10;Description automatically generated">
            <a:extLst>
              <a:ext uri="{FF2B5EF4-FFF2-40B4-BE49-F238E27FC236}">
                <a16:creationId xmlns:a16="http://schemas.microsoft.com/office/drawing/2014/main" id="{E4EBA038-D835-D761-AFDC-D50AFF14481C}"/>
              </a:ext>
            </a:extLst>
          </p:cNvPr>
          <p:cNvPicPr>
            <a:picLocks noChangeAspect="1"/>
          </p:cNvPicPr>
          <p:nvPr/>
        </p:nvPicPr>
        <p:blipFill>
          <a:blip r:embed="rId3"/>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F734180C-64A9-387C-EA8F-D61C3C0F04C4}"/>
              </a:ext>
            </a:extLst>
          </p:cNvPr>
          <p:cNvSpPr>
            <a:spLocks noGrp="1"/>
          </p:cNvSpPr>
          <p:nvPr>
            <p:ph type="sldNum" sz="quarter" idx="12"/>
          </p:nvPr>
        </p:nvSpPr>
        <p:spPr/>
        <p:txBody>
          <a:bodyPr/>
          <a:lstStyle/>
          <a:p>
            <a:fld id="{3F2F24E0-991C-954E-9055-31908F0623D3}" type="slidenum">
              <a:rPr lang="en-AT" smtClean="0"/>
              <a:t>12</a:t>
            </a:fld>
            <a:endParaRPr lang="en-AT"/>
          </a:p>
        </p:txBody>
      </p:sp>
      <p:graphicFrame>
        <p:nvGraphicFramePr>
          <p:cNvPr id="17" name="Table 16">
            <a:extLst>
              <a:ext uri="{FF2B5EF4-FFF2-40B4-BE49-F238E27FC236}">
                <a16:creationId xmlns:a16="http://schemas.microsoft.com/office/drawing/2014/main" id="{BDA7F869-F0A2-D0AD-FCC0-07AA3CE7EDC2}"/>
              </a:ext>
            </a:extLst>
          </p:cNvPr>
          <p:cNvGraphicFramePr>
            <a:graphicFrameLocks noGrp="1"/>
          </p:cNvGraphicFramePr>
          <p:nvPr>
            <p:extLst>
              <p:ext uri="{D42A27DB-BD31-4B8C-83A1-F6EECF244321}">
                <p14:modId xmlns:p14="http://schemas.microsoft.com/office/powerpoint/2010/main" val="2998290457"/>
              </p:ext>
            </p:extLst>
          </p:nvPr>
        </p:nvGraphicFramePr>
        <p:xfrm>
          <a:off x="272658" y="1469037"/>
          <a:ext cx="1360905" cy="2916000"/>
        </p:xfrm>
        <a:graphic>
          <a:graphicData uri="http://schemas.openxmlformats.org/drawingml/2006/table">
            <a:tbl>
              <a:tblPr firstRow="1" bandRow="1">
                <a:tableStyleId>{F5AB1C69-6EDB-4FF4-983F-18BD219EF322}</a:tableStyleId>
              </a:tblPr>
              <a:tblGrid>
                <a:gridCol w="1360905">
                  <a:extLst>
                    <a:ext uri="{9D8B030D-6E8A-4147-A177-3AD203B41FA5}">
                      <a16:colId xmlns:a16="http://schemas.microsoft.com/office/drawing/2014/main" val="1027023404"/>
                    </a:ext>
                  </a:extLst>
                </a:gridCol>
              </a:tblGrid>
              <a:tr h="612000">
                <a:tc>
                  <a:txBody>
                    <a:bodyPr/>
                    <a:lstStyle/>
                    <a:p>
                      <a:pPr algn="ctr"/>
                      <a:r>
                        <a:rPr lang="en-GB" sz="1400" b="1" dirty="0">
                          <a:latin typeface="+mj-lt"/>
                        </a:rPr>
                        <a:t>Approach</a:t>
                      </a:r>
                    </a:p>
                  </a:txBody>
                  <a:tcPr anchor="ctr">
                    <a:solidFill>
                      <a:srgbClr val="63723F"/>
                    </a:solidFill>
                  </a:tcPr>
                </a:tc>
                <a:extLst>
                  <a:ext uri="{0D108BD9-81ED-4DB2-BD59-A6C34878D82A}">
                    <a16:rowId xmlns:a16="http://schemas.microsoft.com/office/drawing/2014/main" val="4235403315"/>
                  </a:ext>
                </a:extLst>
              </a:tr>
              <a:tr h="576000">
                <a:tc>
                  <a:txBody>
                    <a:bodyPr/>
                    <a:lstStyle/>
                    <a:p>
                      <a:pPr algn="ctr"/>
                      <a:r>
                        <a:rPr lang="en-GB" sz="1400" b="1" dirty="0">
                          <a:latin typeface="+mj-lt"/>
                        </a:rPr>
                        <a:t>What it is</a:t>
                      </a:r>
                    </a:p>
                  </a:txBody>
                  <a:tcPr anchor="ctr"/>
                </a:tc>
                <a:extLst>
                  <a:ext uri="{0D108BD9-81ED-4DB2-BD59-A6C34878D82A}">
                    <a16:rowId xmlns:a16="http://schemas.microsoft.com/office/drawing/2014/main" val="2010101797"/>
                  </a:ext>
                </a:extLst>
              </a:tr>
              <a:tr h="504000">
                <a:tc>
                  <a:txBody>
                    <a:bodyPr/>
                    <a:lstStyle/>
                    <a:p>
                      <a:pPr algn="ctr"/>
                      <a:r>
                        <a:rPr lang="en-GB" sz="1400" b="1" u="none" strike="noStrike" kern="1200" dirty="0">
                          <a:solidFill>
                            <a:schemeClr val="dk1"/>
                          </a:solidFill>
                          <a:effectLst/>
                          <a:latin typeface="+mj-lt"/>
                        </a:rPr>
                        <a:t>Year Released</a:t>
                      </a:r>
                      <a:endParaRPr lang="en-GB" sz="1400" b="1" dirty="0">
                        <a:latin typeface="+mj-lt"/>
                      </a:endParaRPr>
                    </a:p>
                  </a:txBody>
                  <a:tcPr anchor="ctr"/>
                </a:tc>
                <a:extLst>
                  <a:ext uri="{0D108BD9-81ED-4DB2-BD59-A6C34878D82A}">
                    <a16:rowId xmlns:a16="http://schemas.microsoft.com/office/drawing/2014/main" val="967188784"/>
                  </a:ext>
                </a:extLst>
              </a:tr>
              <a:tr h="612000">
                <a:tc>
                  <a:txBody>
                    <a:bodyPr/>
                    <a:lstStyle/>
                    <a:p>
                      <a:pPr algn="ctr"/>
                      <a:r>
                        <a:rPr lang="en-GB" sz="1400" b="1" dirty="0">
                          <a:latin typeface="+mj-lt"/>
                        </a:rPr>
                        <a:t>How it works</a:t>
                      </a:r>
                    </a:p>
                  </a:txBody>
                  <a:tcPr anchor="ctr"/>
                </a:tc>
                <a:extLst>
                  <a:ext uri="{0D108BD9-81ED-4DB2-BD59-A6C34878D82A}">
                    <a16:rowId xmlns:a16="http://schemas.microsoft.com/office/drawing/2014/main" val="1479650969"/>
                  </a:ext>
                </a:extLst>
              </a:tr>
              <a:tr h="612000">
                <a:tc>
                  <a:txBody>
                    <a:bodyPr/>
                    <a:lstStyle/>
                    <a:p>
                      <a:pPr algn="ctr"/>
                      <a:r>
                        <a:rPr lang="en-GB" sz="1400" b="1" u="none" strike="noStrike" kern="1200" dirty="0">
                          <a:solidFill>
                            <a:schemeClr val="dk1"/>
                          </a:solidFill>
                          <a:effectLst/>
                          <a:latin typeface="+mj-lt"/>
                        </a:rPr>
                        <a:t>Strengths</a:t>
                      </a:r>
                      <a:endParaRPr lang="en-GB" sz="1400" b="1" dirty="0">
                        <a:latin typeface="+mj-lt"/>
                      </a:endParaRPr>
                    </a:p>
                  </a:txBody>
                  <a:tcPr anchor="ctr"/>
                </a:tc>
                <a:extLst>
                  <a:ext uri="{0D108BD9-81ED-4DB2-BD59-A6C34878D82A}">
                    <a16:rowId xmlns:a16="http://schemas.microsoft.com/office/drawing/2014/main" val="3564457073"/>
                  </a:ext>
                </a:extLst>
              </a:tr>
            </a:tbl>
          </a:graphicData>
        </a:graphic>
      </p:graphicFrame>
      <p:graphicFrame>
        <p:nvGraphicFramePr>
          <p:cNvPr id="18" name="Table 17">
            <a:extLst>
              <a:ext uri="{FF2B5EF4-FFF2-40B4-BE49-F238E27FC236}">
                <a16:creationId xmlns:a16="http://schemas.microsoft.com/office/drawing/2014/main" id="{C709CC35-74CA-B786-7E68-2AB1ABD9AE9E}"/>
              </a:ext>
            </a:extLst>
          </p:cNvPr>
          <p:cNvGraphicFramePr>
            <a:graphicFrameLocks noGrp="1"/>
          </p:cNvGraphicFramePr>
          <p:nvPr>
            <p:extLst>
              <p:ext uri="{D42A27DB-BD31-4B8C-83A1-F6EECF244321}">
                <p14:modId xmlns:p14="http://schemas.microsoft.com/office/powerpoint/2010/main" val="3809603485"/>
              </p:ext>
            </p:extLst>
          </p:nvPr>
        </p:nvGraphicFramePr>
        <p:xfrm>
          <a:off x="1805930" y="1469037"/>
          <a:ext cx="3240000" cy="291528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1027023404"/>
                    </a:ext>
                  </a:extLst>
                </a:gridCol>
              </a:tblGrid>
              <a:tr h="611280">
                <a:tc>
                  <a:txBody>
                    <a:bodyPr/>
                    <a:lstStyle/>
                    <a:p>
                      <a:pPr algn="ctr"/>
                      <a:r>
                        <a:rPr lang="en-GB" sz="1400" b="0" i="0" u="none" strike="noStrike" kern="1200" dirty="0">
                          <a:solidFill>
                            <a:schemeClr val="lt1"/>
                          </a:solidFill>
                          <a:effectLst/>
                          <a:latin typeface="+mj-lt"/>
                          <a:ea typeface="+mn-ea"/>
                          <a:cs typeface="+mn-cs"/>
                        </a:rPr>
                        <a:t>YOLOv8</a:t>
                      </a:r>
                      <a:endParaRPr lang="en-GB" sz="1400" b="1" dirty="0">
                        <a:latin typeface="+mj-lt"/>
                      </a:endParaRPr>
                    </a:p>
                  </a:txBody>
                  <a:tcPr anchor="ctr">
                    <a:solidFill>
                      <a:srgbClr val="63723F"/>
                    </a:solidFill>
                  </a:tcPr>
                </a:tc>
                <a:extLst>
                  <a:ext uri="{0D108BD9-81ED-4DB2-BD59-A6C34878D82A}">
                    <a16:rowId xmlns:a16="http://schemas.microsoft.com/office/drawing/2014/main" val="4235403315"/>
                  </a:ext>
                </a:extLst>
              </a:tr>
              <a:tr h="576000">
                <a:tc>
                  <a:txBody>
                    <a:bodyPr/>
                    <a:lstStyle/>
                    <a:p>
                      <a:pPr algn="ctr"/>
                      <a:r>
                        <a:rPr lang="en-GB" sz="1400" b="0" i="0" u="none" strike="noStrike" kern="1200" dirty="0">
                          <a:solidFill>
                            <a:schemeClr val="dk1"/>
                          </a:solidFill>
                          <a:effectLst/>
                          <a:latin typeface="+mj-lt"/>
                          <a:ea typeface="+mn-ea"/>
                          <a:cs typeface="+mn-cs"/>
                        </a:rPr>
                        <a:t>A model that detects objects very fast.</a:t>
                      </a:r>
                      <a:endParaRPr lang="en-GB" sz="1400" b="1" dirty="0">
                        <a:latin typeface="+mj-lt"/>
                      </a:endParaRPr>
                    </a:p>
                  </a:txBody>
                  <a:tcPr anchor="ctr"/>
                </a:tc>
                <a:extLst>
                  <a:ext uri="{0D108BD9-81ED-4DB2-BD59-A6C34878D82A}">
                    <a16:rowId xmlns:a16="http://schemas.microsoft.com/office/drawing/2014/main" val="2010101797"/>
                  </a:ext>
                </a:extLst>
              </a:tr>
              <a:tr h="504000">
                <a:tc>
                  <a:txBody>
                    <a:bodyPr/>
                    <a:lstStyle/>
                    <a:p>
                      <a:pPr algn="ctr"/>
                      <a:r>
                        <a:rPr lang="en-GB" sz="1400" b="1" i="0" u="none" strike="noStrike" kern="1200" dirty="0">
                          <a:solidFill>
                            <a:schemeClr val="dk1"/>
                          </a:solidFill>
                          <a:effectLst/>
                          <a:latin typeface="+mj-lt"/>
                          <a:ea typeface="+mn-ea"/>
                          <a:cs typeface="+mn-cs"/>
                        </a:rPr>
                        <a:t>Jan 2023</a:t>
                      </a:r>
                      <a:endParaRPr lang="en-GB" sz="1400" b="1" dirty="0">
                        <a:latin typeface="+mj-lt"/>
                      </a:endParaRPr>
                    </a:p>
                  </a:txBody>
                  <a:tcPr anchor="ctr"/>
                </a:tc>
                <a:extLst>
                  <a:ext uri="{0D108BD9-81ED-4DB2-BD59-A6C34878D82A}">
                    <a16:rowId xmlns:a16="http://schemas.microsoft.com/office/drawing/2014/main" val="967188784"/>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u="none" strike="noStrike" kern="1200" dirty="0">
                          <a:solidFill>
                            <a:schemeClr val="dk1"/>
                          </a:solidFill>
                          <a:effectLst/>
                          <a:latin typeface="+mj-lt"/>
                          <a:ea typeface="+mn-ea"/>
                          <a:cs typeface="+mn-cs"/>
                        </a:rPr>
                        <a:t>Looks at the whole image once and finds objects in one go.</a:t>
                      </a:r>
                      <a:endParaRPr lang="en-GB" sz="1400" b="1" kern="1200" dirty="0">
                        <a:solidFill>
                          <a:schemeClr val="dk1"/>
                        </a:solidFill>
                        <a:latin typeface="+mj-lt"/>
                        <a:ea typeface="+mn-ea"/>
                        <a:cs typeface="+mn-cs"/>
                      </a:endParaRPr>
                    </a:p>
                  </a:txBody>
                  <a:tcPr anchor="ctr"/>
                </a:tc>
                <a:extLst>
                  <a:ext uri="{0D108BD9-81ED-4DB2-BD59-A6C34878D82A}">
                    <a16:rowId xmlns:a16="http://schemas.microsoft.com/office/drawing/2014/main" val="1479650969"/>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mj-lt"/>
                        </a:rPr>
                        <a:t>Super fast and good for real-time detection tasks.</a:t>
                      </a:r>
                    </a:p>
                  </a:txBody>
                  <a:tcPr anchor="ctr"/>
                </a:tc>
                <a:extLst>
                  <a:ext uri="{0D108BD9-81ED-4DB2-BD59-A6C34878D82A}">
                    <a16:rowId xmlns:a16="http://schemas.microsoft.com/office/drawing/2014/main" val="3564457073"/>
                  </a:ext>
                </a:extLst>
              </a:tr>
            </a:tbl>
          </a:graphicData>
        </a:graphic>
      </p:graphicFrame>
      <p:graphicFrame>
        <p:nvGraphicFramePr>
          <p:cNvPr id="29" name="Table 28">
            <a:extLst>
              <a:ext uri="{FF2B5EF4-FFF2-40B4-BE49-F238E27FC236}">
                <a16:creationId xmlns:a16="http://schemas.microsoft.com/office/drawing/2014/main" id="{6B84012B-B4D5-CD98-EF51-25848A618D74}"/>
              </a:ext>
            </a:extLst>
          </p:cNvPr>
          <p:cNvGraphicFramePr>
            <a:graphicFrameLocks noGrp="1"/>
          </p:cNvGraphicFramePr>
          <p:nvPr>
            <p:extLst>
              <p:ext uri="{D42A27DB-BD31-4B8C-83A1-F6EECF244321}">
                <p14:modId xmlns:p14="http://schemas.microsoft.com/office/powerpoint/2010/main" val="2806019730"/>
              </p:ext>
            </p:extLst>
          </p:nvPr>
        </p:nvGraphicFramePr>
        <p:xfrm>
          <a:off x="5208265" y="1474354"/>
          <a:ext cx="3240000" cy="291600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38581970"/>
                    </a:ext>
                  </a:extLst>
                </a:gridCol>
              </a:tblGrid>
              <a:tr h="612000">
                <a:tc>
                  <a:txBody>
                    <a:bodyPr/>
                    <a:lstStyle/>
                    <a:p>
                      <a:pPr algn="ctr"/>
                      <a:r>
                        <a:rPr lang="en-GB" sz="1400" b="0" i="0" u="none" strike="noStrike" kern="1200" dirty="0">
                          <a:solidFill>
                            <a:schemeClr val="lt1"/>
                          </a:solidFill>
                          <a:effectLst/>
                          <a:latin typeface="+mj-lt"/>
                          <a:ea typeface="+mn-ea"/>
                          <a:cs typeface="+mn-cs"/>
                        </a:rPr>
                        <a:t>Faster R-CNN </a:t>
                      </a:r>
                      <a:endParaRPr lang="en-GB" sz="1400" b="1" dirty="0">
                        <a:latin typeface="+mj-lt"/>
                      </a:endParaRPr>
                    </a:p>
                  </a:txBody>
                  <a:tcPr anchor="ctr">
                    <a:solidFill>
                      <a:srgbClr val="63723F"/>
                    </a:solidFill>
                  </a:tcPr>
                </a:tc>
                <a:extLst>
                  <a:ext uri="{0D108BD9-81ED-4DB2-BD59-A6C34878D82A}">
                    <a16:rowId xmlns:a16="http://schemas.microsoft.com/office/drawing/2014/main" val="3209524233"/>
                  </a:ext>
                </a:extLst>
              </a:tr>
              <a:tr h="576000">
                <a:tc>
                  <a:txBody>
                    <a:bodyPr/>
                    <a:lstStyle/>
                    <a:p>
                      <a:pPr algn="ctr"/>
                      <a:r>
                        <a:rPr lang="en-GB" sz="1400" b="0" i="0" u="none" strike="noStrike" kern="1200" dirty="0">
                          <a:solidFill>
                            <a:schemeClr val="dk1"/>
                          </a:solidFill>
                          <a:effectLst/>
                          <a:latin typeface="+mj-lt"/>
                          <a:ea typeface="+mn-ea"/>
                          <a:cs typeface="+mn-cs"/>
                        </a:rPr>
                        <a:t>A model that’s great at finding objects with high accuracy.</a:t>
                      </a:r>
                      <a:endParaRPr lang="en-GB" sz="1400" b="1" dirty="0">
                        <a:latin typeface="+mj-lt"/>
                      </a:endParaRPr>
                    </a:p>
                  </a:txBody>
                  <a:tcPr anchor="ctr"/>
                </a:tc>
                <a:extLst>
                  <a:ext uri="{0D108BD9-81ED-4DB2-BD59-A6C34878D82A}">
                    <a16:rowId xmlns:a16="http://schemas.microsoft.com/office/drawing/2014/main" val="3723365927"/>
                  </a:ext>
                </a:extLst>
              </a:tr>
              <a:tr h="504000">
                <a:tc>
                  <a:txBody>
                    <a:bodyPr/>
                    <a:lstStyle/>
                    <a:p>
                      <a:pPr algn="ctr"/>
                      <a:r>
                        <a:rPr lang="en-GB" sz="1400" b="1" i="0" u="none" strike="noStrike" kern="1200" dirty="0">
                          <a:solidFill>
                            <a:schemeClr val="dk1"/>
                          </a:solidFill>
                          <a:effectLst/>
                          <a:latin typeface="+mj-lt"/>
                          <a:ea typeface="+mn-ea"/>
                          <a:cs typeface="+mn-cs"/>
                        </a:rPr>
                        <a:t> 2016</a:t>
                      </a:r>
                      <a:endParaRPr lang="en-GB" sz="1400" b="1" dirty="0">
                        <a:latin typeface="+mj-lt"/>
                      </a:endParaRPr>
                    </a:p>
                  </a:txBody>
                  <a:tcPr anchor="ctr"/>
                </a:tc>
                <a:extLst>
                  <a:ext uri="{0D108BD9-81ED-4DB2-BD59-A6C34878D82A}">
                    <a16:rowId xmlns:a16="http://schemas.microsoft.com/office/drawing/2014/main" val="4098265016"/>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u="none" strike="noStrike" kern="1200" dirty="0">
                          <a:solidFill>
                            <a:schemeClr val="dk1"/>
                          </a:solidFill>
                          <a:effectLst/>
                          <a:latin typeface="+mj-lt"/>
                          <a:ea typeface="+mn-ea"/>
                          <a:cs typeface="+mn-cs"/>
                        </a:rPr>
                        <a:t>First looks for possible object areas, then checks them closely</a:t>
                      </a:r>
                      <a:endParaRPr lang="en-GB" sz="1400" dirty="0">
                        <a:latin typeface="+mj-lt"/>
                      </a:endParaRPr>
                    </a:p>
                  </a:txBody>
                  <a:tcPr anchor="ctr"/>
                </a:tc>
                <a:extLst>
                  <a:ext uri="{0D108BD9-81ED-4DB2-BD59-A6C34878D82A}">
                    <a16:rowId xmlns:a16="http://schemas.microsoft.com/office/drawing/2014/main" val="1002558731"/>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u="none" strike="noStrike" kern="1200" dirty="0">
                          <a:solidFill>
                            <a:schemeClr val="dk1"/>
                          </a:solidFill>
                          <a:effectLst/>
                          <a:latin typeface="+mj-lt"/>
                          <a:ea typeface="+mn-ea"/>
                          <a:cs typeface="+mn-cs"/>
                        </a:rPr>
                        <a:t>Very accurate, especially for tough, detailed images.</a:t>
                      </a:r>
                      <a:endParaRPr lang="en-GB" sz="1400" dirty="0">
                        <a:latin typeface="+mj-lt"/>
                      </a:endParaRPr>
                    </a:p>
                  </a:txBody>
                  <a:tcPr anchor="ctr"/>
                </a:tc>
                <a:extLst>
                  <a:ext uri="{0D108BD9-81ED-4DB2-BD59-A6C34878D82A}">
                    <a16:rowId xmlns:a16="http://schemas.microsoft.com/office/drawing/2014/main" val="1079128717"/>
                  </a:ext>
                </a:extLst>
              </a:tr>
            </a:tbl>
          </a:graphicData>
        </a:graphic>
      </p:graphicFrame>
      <p:graphicFrame>
        <p:nvGraphicFramePr>
          <p:cNvPr id="30" name="Table 29">
            <a:extLst>
              <a:ext uri="{FF2B5EF4-FFF2-40B4-BE49-F238E27FC236}">
                <a16:creationId xmlns:a16="http://schemas.microsoft.com/office/drawing/2014/main" id="{43A2821B-C80F-00D2-5897-506E75E025F6}"/>
              </a:ext>
            </a:extLst>
          </p:cNvPr>
          <p:cNvGraphicFramePr>
            <a:graphicFrameLocks noGrp="1"/>
          </p:cNvGraphicFramePr>
          <p:nvPr>
            <p:extLst>
              <p:ext uri="{D42A27DB-BD31-4B8C-83A1-F6EECF244321}">
                <p14:modId xmlns:p14="http://schemas.microsoft.com/office/powerpoint/2010/main" val="4073579651"/>
              </p:ext>
            </p:extLst>
          </p:nvPr>
        </p:nvGraphicFramePr>
        <p:xfrm>
          <a:off x="8610600" y="1469035"/>
          <a:ext cx="3240000" cy="291600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38581970"/>
                    </a:ext>
                  </a:extLst>
                </a:gridCol>
              </a:tblGrid>
              <a:tr h="612000">
                <a:tc>
                  <a:txBody>
                    <a:bodyPr/>
                    <a:lstStyle/>
                    <a:p>
                      <a:pPr algn="ctr"/>
                      <a:r>
                        <a:rPr lang="en-GB" sz="1400" b="0" i="0" u="none" strike="noStrike" kern="1200" dirty="0" err="1">
                          <a:solidFill>
                            <a:schemeClr val="lt1"/>
                          </a:solidFill>
                          <a:effectLst/>
                          <a:latin typeface="+mn-lt"/>
                          <a:ea typeface="+mn-ea"/>
                          <a:cs typeface="+mn-cs"/>
                        </a:rPr>
                        <a:t>RetinaNet</a:t>
                      </a:r>
                      <a:endParaRPr lang="en-GB" sz="1400" b="1" dirty="0">
                        <a:latin typeface="+mj-lt"/>
                      </a:endParaRPr>
                    </a:p>
                  </a:txBody>
                  <a:tcPr anchor="ctr">
                    <a:solidFill>
                      <a:srgbClr val="63723F"/>
                    </a:solidFill>
                  </a:tcPr>
                </a:tc>
                <a:extLst>
                  <a:ext uri="{0D108BD9-81ED-4DB2-BD59-A6C34878D82A}">
                    <a16:rowId xmlns:a16="http://schemas.microsoft.com/office/drawing/2014/main" val="3209524233"/>
                  </a:ext>
                </a:extLst>
              </a:tr>
              <a:tr h="576000">
                <a:tc>
                  <a:txBody>
                    <a:bodyPr/>
                    <a:lstStyle/>
                    <a:p>
                      <a:pPr algn="ctr"/>
                      <a:r>
                        <a:rPr lang="en-GB" sz="1400" b="0" i="0" u="none" strike="noStrike" kern="1200" dirty="0">
                          <a:solidFill>
                            <a:schemeClr val="dk1"/>
                          </a:solidFill>
                          <a:effectLst/>
                          <a:latin typeface="+mn-lt"/>
                          <a:ea typeface="+mn-ea"/>
                          <a:cs typeface="+mn-cs"/>
                        </a:rPr>
                        <a:t>A model that balances speed and accuracy.</a:t>
                      </a:r>
                      <a:endParaRPr lang="en-GB" sz="1400" b="1" dirty="0">
                        <a:latin typeface="+mj-lt"/>
                      </a:endParaRPr>
                    </a:p>
                  </a:txBody>
                  <a:tcPr anchor="ctr"/>
                </a:tc>
                <a:extLst>
                  <a:ext uri="{0D108BD9-81ED-4DB2-BD59-A6C34878D82A}">
                    <a16:rowId xmlns:a16="http://schemas.microsoft.com/office/drawing/2014/main" val="3723365927"/>
                  </a:ext>
                </a:extLst>
              </a:tr>
              <a:tr h="504000">
                <a:tc>
                  <a:txBody>
                    <a:bodyPr/>
                    <a:lstStyle/>
                    <a:p>
                      <a:pPr algn="ctr"/>
                      <a:r>
                        <a:rPr lang="en-GB" sz="1400" b="1" i="0" u="none" strike="noStrike" kern="1200" dirty="0">
                          <a:solidFill>
                            <a:schemeClr val="dk1"/>
                          </a:solidFill>
                          <a:effectLst/>
                          <a:latin typeface="+mn-lt"/>
                          <a:ea typeface="+mn-ea"/>
                          <a:cs typeface="+mn-cs"/>
                        </a:rPr>
                        <a:t>Oct 2019</a:t>
                      </a:r>
                      <a:endParaRPr lang="en-GB" sz="1400" b="1" kern="1200" dirty="0">
                        <a:solidFill>
                          <a:schemeClr val="dk1"/>
                        </a:solidFill>
                        <a:latin typeface="+mn-lt"/>
                        <a:ea typeface="+mn-ea"/>
                        <a:cs typeface="+mn-cs"/>
                      </a:endParaRPr>
                    </a:p>
                  </a:txBody>
                  <a:tcPr anchor="ctr"/>
                </a:tc>
                <a:extLst>
                  <a:ext uri="{0D108BD9-81ED-4DB2-BD59-A6C34878D82A}">
                    <a16:rowId xmlns:a16="http://schemas.microsoft.com/office/drawing/2014/main" val="4098265016"/>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u="none" strike="noStrike" kern="1200" dirty="0">
                          <a:solidFill>
                            <a:schemeClr val="dk1"/>
                          </a:solidFill>
                          <a:effectLst/>
                          <a:latin typeface="+mn-lt"/>
                          <a:ea typeface="+mn-ea"/>
                          <a:cs typeface="+mn-cs"/>
                        </a:rPr>
                        <a:t>Looks at the whole image once but focuses on hard-to-find objects.</a:t>
                      </a:r>
                      <a:endParaRPr lang="en-GB" sz="1400" dirty="0"/>
                    </a:p>
                  </a:txBody>
                  <a:tcPr anchor="ctr"/>
                </a:tc>
                <a:extLst>
                  <a:ext uri="{0D108BD9-81ED-4DB2-BD59-A6C34878D82A}">
                    <a16:rowId xmlns:a16="http://schemas.microsoft.com/office/drawing/2014/main" val="1002558731"/>
                  </a:ext>
                </a:extLst>
              </a:tr>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u="none" strike="noStrike" kern="1200" dirty="0">
                          <a:solidFill>
                            <a:schemeClr val="dk1"/>
                          </a:solidFill>
                          <a:effectLst/>
                          <a:latin typeface="+mn-lt"/>
                          <a:ea typeface="+mn-ea"/>
                          <a:cs typeface="+mn-cs"/>
                        </a:rPr>
                        <a:t>Handles difficult-to-detect objects well.</a:t>
                      </a:r>
                      <a:endParaRPr lang="en-GB" sz="1400" dirty="0"/>
                    </a:p>
                  </a:txBody>
                  <a:tcPr anchor="ctr"/>
                </a:tc>
                <a:extLst>
                  <a:ext uri="{0D108BD9-81ED-4DB2-BD59-A6C34878D82A}">
                    <a16:rowId xmlns:a16="http://schemas.microsoft.com/office/drawing/2014/main" val="1079128717"/>
                  </a:ext>
                </a:extLst>
              </a:tr>
            </a:tbl>
          </a:graphicData>
        </a:graphic>
      </p:graphicFrame>
    </p:spTree>
    <p:extLst>
      <p:ext uri="{BB962C8B-B14F-4D97-AF65-F5344CB8AC3E}">
        <p14:creationId xmlns:p14="http://schemas.microsoft.com/office/powerpoint/2010/main" val="285395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7608-BA07-66AB-BCC4-21B7FCD09924}"/>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4F9ED160-4B8C-F423-3689-6FF21E9ECACA}"/>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D8863A72-8069-9715-1E54-FB860D9EF22A}"/>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A2A92294-C70A-5036-BB97-6DB2F7A71441}"/>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62B57E0A-4314-9BE8-91B3-FCA3D21FAC6E}"/>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A79A6A5E-09B6-49CA-152A-FA6BAB01E072}"/>
              </a:ext>
            </a:extLst>
          </p:cNvPr>
          <p:cNvGraphicFramePr/>
          <p:nvPr>
            <p:extLst>
              <p:ext uri="{D42A27DB-BD31-4B8C-83A1-F6EECF244321}">
                <p14:modId xmlns:p14="http://schemas.microsoft.com/office/powerpoint/2010/main" val="4210030344"/>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1E13B299-4776-E066-48A2-9EAE48E1D12A}"/>
              </a:ext>
            </a:extLst>
          </p:cNvPr>
          <p:cNvSpPr>
            <a:spLocks noGrp="1"/>
          </p:cNvSpPr>
          <p:nvPr>
            <p:ph type="sldNum" sz="quarter" idx="12"/>
          </p:nvPr>
        </p:nvSpPr>
        <p:spPr/>
        <p:txBody>
          <a:bodyPr/>
          <a:lstStyle/>
          <a:p>
            <a:fld id="{48F63A3B-78C7-47BE-AE5E-E10140E04643}" type="slidenum">
              <a:rPr lang="en-US" smtClean="0">
                <a:latin typeface="+mj-lt"/>
              </a:rPr>
              <a:t>13</a:t>
            </a:fld>
            <a:endParaRPr lang="en-US" dirty="0">
              <a:latin typeface="+mj-lt"/>
            </a:endParaRPr>
          </a:p>
        </p:txBody>
      </p:sp>
    </p:spTree>
    <p:extLst>
      <p:ext uri="{BB962C8B-B14F-4D97-AF65-F5344CB8AC3E}">
        <p14:creationId xmlns:p14="http://schemas.microsoft.com/office/powerpoint/2010/main" val="337371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17E94-E481-A542-A70F-AB0B7F07E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701DD-2D3D-45B7-AC13-F590FEFAAE6F}"/>
              </a:ext>
            </a:extLst>
          </p:cNvPr>
          <p:cNvSpPr>
            <a:spLocks noGrp="1"/>
          </p:cNvSpPr>
          <p:nvPr>
            <p:ph type="title"/>
          </p:nvPr>
        </p:nvSpPr>
        <p:spPr>
          <a:xfrm>
            <a:off x="336255" y="408672"/>
            <a:ext cx="10515600" cy="1325563"/>
          </a:xfrm>
        </p:spPr>
        <p:txBody>
          <a:bodyPr/>
          <a:lstStyle/>
          <a:p>
            <a:r>
              <a:rPr lang="en-AT" dirty="0"/>
              <a:t>Evaluation Metrics </a:t>
            </a:r>
            <a:r>
              <a:rPr lang="en-AT" sz="2800" dirty="0"/>
              <a:t>(</a:t>
            </a:r>
            <a:r>
              <a:rPr lang="en-AT" sz="2800" dirty="0">
                <a:solidFill>
                  <a:srgbClr val="A7BC68"/>
                </a:solidFill>
              </a:rPr>
              <a:t>Confusion Matrix</a:t>
            </a:r>
            <a:r>
              <a:rPr lang="en-AT" sz="2800" dirty="0"/>
              <a:t>)</a:t>
            </a:r>
          </a:p>
        </p:txBody>
      </p:sp>
      <p:pic>
        <p:nvPicPr>
          <p:cNvPr id="10" name="Picture 9" descr="A logo with black dots and white text&#10;&#10;Description automatically generated">
            <a:extLst>
              <a:ext uri="{FF2B5EF4-FFF2-40B4-BE49-F238E27FC236}">
                <a16:creationId xmlns:a16="http://schemas.microsoft.com/office/drawing/2014/main" id="{BBB8CA5E-6B9E-6F15-0D77-5E293D49A94E}"/>
              </a:ext>
            </a:extLst>
          </p:cNvPr>
          <p:cNvPicPr>
            <a:picLocks noChangeAspect="1"/>
          </p:cNvPicPr>
          <p:nvPr/>
        </p:nvPicPr>
        <p:blipFill>
          <a:blip r:embed="rId3"/>
          <a:stretch>
            <a:fillRect/>
          </a:stretch>
        </p:blipFill>
        <p:spPr>
          <a:xfrm>
            <a:off x="0" y="-3395"/>
            <a:ext cx="2207537" cy="738612"/>
          </a:xfrm>
          <a:prstGeom prst="rect">
            <a:avLst/>
          </a:prstGeom>
        </p:spPr>
      </p:pic>
      <p:sp>
        <p:nvSpPr>
          <p:cNvPr id="3" name="TextBox 2">
            <a:extLst>
              <a:ext uri="{FF2B5EF4-FFF2-40B4-BE49-F238E27FC236}">
                <a16:creationId xmlns:a16="http://schemas.microsoft.com/office/drawing/2014/main" id="{0D41160E-49A2-1C6F-B696-1CAD17902020}"/>
              </a:ext>
            </a:extLst>
          </p:cNvPr>
          <p:cNvSpPr txBox="1"/>
          <p:nvPr/>
        </p:nvSpPr>
        <p:spPr>
          <a:xfrm>
            <a:off x="336255" y="1558359"/>
            <a:ext cx="6651141" cy="1432956"/>
          </a:xfrm>
          <a:prstGeom prst="rect">
            <a:avLst/>
          </a:prstGeom>
          <a:noFill/>
        </p:spPr>
        <p:txBody>
          <a:bodyPr wrap="square" rtlCol="0">
            <a:spAutoFit/>
          </a:bodyPr>
          <a:lstStyle/>
          <a:p>
            <a:pPr>
              <a:lnSpc>
                <a:spcPct val="150000"/>
              </a:lnSpc>
            </a:pPr>
            <a:r>
              <a:rPr lang="en-AT" sz="2000" b="1" dirty="0">
                <a:solidFill>
                  <a:srgbClr val="63723F"/>
                </a:solidFill>
                <a:latin typeface="+mj-lt"/>
              </a:rPr>
              <a:t>What is it:</a:t>
            </a:r>
          </a:p>
          <a:p>
            <a:pPr marL="342900" indent="-342900">
              <a:lnSpc>
                <a:spcPct val="150000"/>
              </a:lnSpc>
              <a:buFont typeface="Arial" panose="020B0604020202020204" pitchFamily="34" charset="0"/>
              <a:buChar char="•"/>
            </a:pPr>
            <a:r>
              <a:rPr lang="en-GB" sz="2000" dirty="0">
                <a:latin typeface="+mj-lt"/>
              </a:rPr>
              <a:t>A table that breaks down predictions into true positives, false positives, true negatives, and false negatives.</a:t>
            </a:r>
            <a:endParaRPr lang="en-AT" sz="2000" dirty="0">
              <a:solidFill>
                <a:srgbClr val="63723F"/>
              </a:solidFill>
              <a:latin typeface="+mj-lt"/>
            </a:endParaRPr>
          </a:p>
        </p:txBody>
      </p:sp>
      <p:pic>
        <p:nvPicPr>
          <p:cNvPr id="7" name="Picture 6" descr="A graph with green squares&#10;&#10;Description automatically generated">
            <a:extLst>
              <a:ext uri="{FF2B5EF4-FFF2-40B4-BE49-F238E27FC236}">
                <a16:creationId xmlns:a16="http://schemas.microsoft.com/office/drawing/2014/main" id="{E8887E82-1B4C-390F-7C2B-A85225C89A78}"/>
              </a:ext>
            </a:extLst>
          </p:cNvPr>
          <p:cNvPicPr>
            <a:picLocks noChangeAspect="1"/>
          </p:cNvPicPr>
          <p:nvPr/>
        </p:nvPicPr>
        <p:blipFill>
          <a:blip r:embed="rId4"/>
          <a:stretch>
            <a:fillRect/>
          </a:stretch>
        </p:blipFill>
        <p:spPr>
          <a:xfrm>
            <a:off x="7140502" y="3672011"/>
            <a:ext cx="4213298" cy="2501917"/>
          </a:xfrm>
          <a:prstGeom prst="rect">
            <a:avLst/>
          </a:prstGeom>
        </p:spPr>
      </p:pic>
      <p:sp>
        <p:nvSpPr>
          <p:cNvPr id="8" name="Slide Number Placeholder 7">
            <a:extLst>
              <a:ext uri="{FF2B5EF4-FFF2-40B4-BE49-F238E27FC236}">
                <a16:creationId xmlns:a16="http://schemas.microsoft.com/office/drawing/2014/main" id="{8D74FA68-7365-93FC-3695-A2FC46523C70}"/>
              </a:ext>
            </a:extLst>
          </p:cNvPr>
          <p:cNvSpPr>
            <a:spLocks noGrp="1"/>
          </p:cNvSpPr>
          <p:nvPr>
            <p:ph type="sldNum" sz="quarter" idx="12"/>
          </p:nvPr>
        </p:nvSpPr>
        <p:spPr/>
        <p:txBody>
          <a:bodyPr/>
          <a:lstStyle/>
          <a:p>
            <a:fld id="{3F2F24E0-991C-954E-9055-31908F0623D3}" type="slidenum">
              <a:rPr lang="en-AT" smtClean="0"/>
              <a:t>14</a:t>
            </a:fld>
            <a:endParaRPr lang="en-AT"/>
          </a:p>
        </p:txBody>
      </p:sp>
      <p:pic>
        <p:nvPicPr>
          <p:cNvPr id="11" name="Picture 10" descr="A diagram of negative and false positive&#10;&#10;Description automatically generated">
            <a:extLst>
              <a:ext uri="{FF2B5EF4-FFF2-40B4-BE49-F238E27FC236}">
                <a16:creationId xmlns:a16="http://schemas.microsoft.com/office/drawing/2014/main" id="{41487857-E0B0-5069-3855-D365549FF688}"/>
              </a:ext>
            </a:extLst>
          </p:cNvPr>
          <p:cNvPicPr>
            <a:picLocks noChangeAspect="1"/>
          </p:cNvPicPr>
          <p:nvPr/>
        </p:nvPicPr>
        <p:blipFill>
          <a:blip r:embed="rId5">
            <a:clrChange>
              <a:clrFrom>
                <a:srgbClr val="FFFFFF"/>
              </a:clrFrom>
              <a:clrTo>
                <a:srgbClr val="FFFFFF">
                  <a:alpha val="0"/>
                </a:srgbClr>
              </a:clrTo>
            </a:clrChange>
          </a:blip>
          <a:srcRect r="8752"/>
          <a:stretch/>
        </p:blipFill>
        <p:spPr>
          <a:xfrm>
            <a:off x="6610922" y="974837"/>
            <a:ext cx="4213298" cy="2600000"/>
          </a:xfrm>
          <a:prstGeom prst="rect">
            <a:avLst/>
          </a:prstGeom>
        </p:spPr>
      </p:pic>
      <p:sp>
        <p:nvSpPr>
          <p:cNvPr id="5" name="TextBox 4">
            <a:extLst>
              <a:ext uri="{FF2B5EF4-FFF2-40B4-BE49-F238E27FC236}">
                <a16:creationId xmlns:a16="http://schemas.microsoft.com/office/drawing/2014/main" id="{B966ED9F-9803-E5D2-6225-76A013E21D5A}"/>
              </a:ext>
            </a:extLst>
          </p:cNvPr>
          <p:cNvSpPr txBox="1"/>
          <p:nvPr/>
        </p:nvSpPr>
        <p:spPr>
          <a:xfrm>
            <a:off x="336255" y="3478769"/>
            <a:ext cx="6098240" cy="2129878"/>
          </a:xfrm>
          <a:prstGeom prst="rect">
            <a:avLst/>
          </a:prstGeom>
          <a:noFill/>
        </p:spPr>
        <p:txBody>
          <a:bodyPr wrap="square">
            <a:spAutoFit/>
          </a:bodyPr>
          <a:lstStyle/>
          <a:p>
            <a:pPr>
              <a:lnSpc>
                <a:spcPct val="150000"/>
              </a:lnSpc>
            </a:pPr>
            <a:r>
              <a:rPr lang="en-AT" sz="1800" b="1" dirty="0">
                <a:solidFill>
                  <a:srgbClr val="63723F"/>
                </a:solidFill>
                <a:latin typeface="+mj-lt"/>
              </a:rPr>
              <a:t>How </a:t>
            </a:r>
            <a:r>
              <a:rPr lang="en-US" sz="1800" b="1" dirty="0">
                <a:solidFill>
                  <a:srgbClr val="63723F"/>
                </a:solidFill>
                <a:latin typeface="+mj-lt"/>
              </a:rPr>
              <a:t>it helps</a:t>
            </a:r>
            <a:r>
              <a:rPr lang="en-AT" sz="1800" b="1" dirty="0">
                <a:solidFill>
                  <a:srgbClr val="63723F"/>
                </a:solidFill>
                <a:latin typeface="+mj-lt"/>
              </a:rPr>
              <a:t> the research:</a:t>
            </a:r>
          </a:p>
          <a:p>
            <a:pPr marL="342900" indent="-342900">
              <a:lnSpc>
                <a:spcPct val="150000"/>
              </a:lnSpc>
              <a:buFont typeface="Arial" panose="020B0604020202020204" pitchFamily="34" charset="0"/>
              <a:buChar char="•"/>
            </a:pPr>
            <a:r>
              <a:rPr lang="en-GB" sz="1800" dirty="0">
                <a:latin typeface="+mj-lt"/>
              </a:rPr>
              <a:t>The improved confusion matrix for multiclass classification Helps to understand where the model is making mistakes, like </a:t>
            </a:r>
            <a:r>
              <a:rPr lang="en-GB" sz="1800" b="1" dirty="0">
                <a:latin typeface="+mj-lt"/>
              </a:rPr>
              <a:t>misclassifying background elements as insects </a:t>
            </a:r>
            <a:r>
              <a:rPr lang="en-GB" sz="1800" dirty="0">
                <a:latin typeface="+mj-lt"/>
              </a:rPr>
              <a:t>and with other</a:t>
            </a:r>
            <a:r>
              <a:rPr lang="en-GB" sz="1800" b="1" dirty="0">
                <a:latin typeface="+mj-lt"/>
              </a:rPr>
              <a:t> classes.</a:t>
            </a:r>
            <a:endParaRPr lang="en-AT" sz="1800" dirty="0">
              <a:solidFill>
                <a:srgbClr val="63723F"/>
              </a:solidFill>
              <a:latin typeface="+mj-lt"/>
            </a:endParaRPr>
          </a:p>
        </p:txBody>
      </p:sp>
    </p:spTree>
    <p:extLst>
      <p:ext uri="{BB962C8B-B14F-4D97-AF65-F5344CB8AC3E}">
        <p14:creationId xmlns:p14="http://schemas.microsoft.com/office/powerpoint/2010/main" val="189879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541BD-C7CD-0249-325D-F8F0ACBB6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BA1BC-D976-6642-A100-675DEFC64973}"/>
              </a:ext>
            </a:extLst>
          </p:cNvPr>
          <p:cNvSpPr>
            <a:spLocks noGrp="1"/>
          </p:cNvSpPr>
          <p:nvPr>
            <p:ph type="title"/>
          </p:nvPr>
        </p:nvSpPr>
        <p:spPr>
          <a:xfrm>
            <a:off x="336255" y="408672"/>
            <a:ext cx="10515600" cy="1325563"/>
          </a:xfrm>
        </p:spPr>
        <p:txBody>
          <a:bodyPr/>
          <a:lstStyle/>
          <a:p>
            <a:r>
              <a:rPr lang="en-AT" dirty="0"/>
              <a:t>Evaluation Metrics </a:t>
            </a:r>
            <a:r>
              <a:rPr lang="en-AT" sz="2800" dirty="0"/>
              <a:t>(</a:t>
            </a:r>
            <a:r>
              <a:rPr lang="en-AT" sz="2800" dirty="0">
                <a:solidFill>
                  <a:srgbClr val="A7BC68"/>
                </a:solidFill>
              </a:rPr>
              <a:t>mAP(@50-95) &amp; F1 Score</a:t>
            </a:r>
            <a:r>
              <a:rPr lang="en-AT" sz="2800" dirty="0"/>
              <a:t>)</a:t>
            </a:r>
          </a:p>
        </p:txBody>
      </p:sp>
      <p:pic>
        <p:nvPicPr>
          <p:cNvPr id="10" name="Picture 9" descr="A logo with black dots and white text&#10;&#10;Description automatically generated">
            <a:extLst>
              <a:ext uri="{FF2B5EF4-FFF2-40B4-BE49-F238E27FC236}">
                <a16:creationId xmlns:a16="http://schemas.microsoft.com/office/drawing/2014/main" id="{DAE3D1DA-E92E-E01D-5CC3-87C10DCCB3FF}"/>
              </a:ext>
            </a:extLst>
          </p:cNvPr>
          <p:cNvPicPr>
            <a:picLocks noChangeAspect="1"/>
          </p:cNvPicPr>
          <p:nvPr/>
        </p:nvPicPr>
        <p:blipFill>
          <a:blip r:embed="rId3"/>
          <a:stretch>
            <a:fillRect/>
          </a:stretch>
        </p:blipFill>
        <p:spPr>
          <a:xfrm>
            <a:off x="0" y="-3395"/>
            <a:ext cx="2207537" cy="738612"/>
          </a:xfrm>
          <a:prstGeom prst="rect">
            <a:avLst/>
          </a:prstGeom>
        </p:spPr>
      </p:pic>
      <p:sp>
        <p:nvSpPr>
          <p:cNvPr id="5" name="TextBox 4">
            <a:extLst>
              <a:ext uri="{FF2B5EF4-FFF2-40B4-BE49-F238E27FC236}">
                <a16:creationId xmlns:a16="http://schemas.microsoft.com/office/drawing/2014/main" id="{08D898AA-596D-CC73-7964-3FB53CB1B1F5}"/>
              </a:ext>
            </a:extLst>
          </p:cNvPr>
          <p:cNvSpPr txBox="1"/>
          <p:nvPr/>
        </p:nvSpPr>
        <p:spPr>
          <a:xfrm>
            <a:off x="336255" y="1953105"/>
            <a:ext cx="6897302" cy="1432956"/>
          </a:xfrm>
          <a:prstGeom prst="rect">
            <a:avLst/>
          </a:prstGeom>
          <a:noFill/>
        </p:spPr>
        <p:txBody>
          <a:bodyPr wrap="square">
            <a:spAutoFit/>
          </a:bodyPr>
          <a:lstStyle/>
          <a:p>
            <a:pPr>
              <a:lnSpc>
                <a:spcPct val="150000"/>
              </a:lnSpc>
            </a:pPr>
            <a:r>
              <a:rPr lang="en-GB" sz="2000" b="1" dirty="0">
                <a:solidFill>
                  <a:srgbClr val="63723F"/>
                </a:solidFill>
                <a:latin typeface="+mj-lt"/>
              </a:rPr>
              <a:t>What is </a:t>
            </a:r>
            <a:r>
              <a:rPr lang="en-GB" sz="2000" b="1" dirty="0" err="1">
                <a:solidFill>
                  <a:srgbClr val="63723F"/>
                </a:solidFill>
                <a:latin typeface="+mj-lt"/>
              </a:rPr>
              <a:t>mAP</a:t>
            </a:r>
            <a:r>
              <a:rPr lang="en-GB" sz="2000" b="1" dirty="0">
                <a:solidFill>
                  <a:srgbClr val="63723F"/>
                </a:solidFill>
                <a:latin typeface="+mj-lt"/>
              </a:rPr>
              <a:t>:</a:t>
            </a:r>
            <a:endParaRPr lang="en-GB" sz="2000" dirty="0">
              <a:solidFill>
                <a:srgbClr val="63723F"/>
              </a:solidFill>
              <a:latin typeface="+mj-lt"/>
            </a:endParaRPr>
          </a:p>
          <a:p>
            <a:pPr>
              <a:lnSpc>
                <a:spcPct val="150000"/>
              </a:lnSpc>
            </a:pPr>
            <a:r>
              <a:rPr lang="en-GB" sz="2000" b="0" i="0" u="none" strike="noStrike" dirty="0">
                <a:solidFill>
                  <a:srgbClr val="000000"/>
                </a:solidFill>
                <a:effectLst/>
                <a:latin typeface="+mj-lt"/>
              </a:rPr>
              <a:t>A score that shows how accurate the model is in detecting objects (insects) at different levels of overlap</a:t>
            </a:r>
            <a:r>
              <a:rPr lang="en-GB" sz="2000" dirty="0">
                <a:latin typeface="+mj-lt"/>
              </a:rPr>
              <a:t>(50% to 95%)</a:t>
            </a:r>
          </a:p>
        </p:txBody>
      </p:sp>
      <p:sp>
        <p:nvSpPr>
          <p:cNvPr id="6" name="Slide Number Placeholder 5">
            <a:extLst>
              <a:ext uri="{FF2B5EF4-FFF2-40B4-BE49-F238E27FC236}">
                <a16:creationId xmlns:a16="http://schemas.microsoft.com/office/drawing/2014/main" id="{995C61A7-212F-7397-5BAC-39B7A9EA3611}"/>
              </a:ext>
            </a:extLst>
          </p:cNvPr>
          <p:cNvSpPr>
            <a:spLocks noGrp="1"/>
          </p:cNvSpPr>
          <p:nvPr>
            <p:ph type="sldNum" sz="quarter" idx="12"/>
          </p:nvPr>
        </p:nvSpPr>
        <p:spPr/>
        <p:txBody>
          <a:bodyPr/>
          <a:lstStyle/>
          <a:p>
            <a:fld id="{3F2F24E0-991C-954E-9055-31908F0623D3}" type="slidenum">
              <a:rPr lang="en-AT" smtClean="0"/>
              <a:t>15</a:t>
            </a:fld>
            <a:endParaRPr lang="en-AT"/>
          </a:p>
        </p:txBody>
      </p:sp>
      <p:pic>
        <p:nvPicPr>
          <p:cNvPr id="4" name="Picture 3" descr="A diagram of an area of overlap&#10;&#10;Description automatically generated">
            <a:extLst>
              <a:ext uri="{FF2B5EF4-FFF2-40B4-BE49-F238E27FC236}">
                <a16:creationId xmlns:a16="http://schemas.microsoft.com/office/drawing/2014/main" id="{8B470398-5C04-E86B-B266-9F4C5EDB1A4C}"/>
              </a:ext>
            </a:extLst>
          </p:cNvPr>
          <p:cNvPicPr>
            <a:picLocks noChangeAspect="1"/>
          </p:cNvPicPr>
          <p:nvPr/>
        </p:nvPicPr>
        <p:blipFill>
          <a:blip r:embed="rId4">
            <a:clrChange>
              <a:clrFrom>
                <a:srgbClr val="F2F0EE"/>
              </a:clrFrom>
              <a:clrTo>
                <a:srgbClr val="F2F0EE">
                  <a:alpha val="0"/>
                </a:srgbClr>
              </a:clrTo>
            </a:clrChange>
          </a:blip>
          <a:srcRect l="7072" t="10691" r="14446" b="19822"/>
          <a:stretch/>
        </p:blipFill>
        <p:spPr>
          <a:xfrm>
            <a:off x="7065449" y="1493380"/>
            <a:ext cx="3628183" cy="235240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03A6411-B7E8-705D-513E-827806371CA2}"/>
              </a:ext>
            </a:extLst>
          </p:cNvPr>
          <p:cNvSpPr txBox="1"/>
          <p:nvPr/>
        </p:nvSpPr>
        <p:spPr>
          <a:xfrm>
            <a:off x="336255" y="3604931"/>
            <a:ext cx="7278748" cy="1893852"/>
          </a:xfrm>
          <a:prstGeom prst="rect">
            <a:avLst/>
          </a:prstGeom>
          <a:noFill/>
        </p:spPr>
        <p:txBody>
          <a:bodyPr wrap="square">
            <a:spAutoFit/>
          </a:bodyPr>
          <a:lstStyle/>
          <a:p>
            <a:pPr>
              <a:lnSpc>
                <a:spcPct val="150000"/>
              </a:lnSpc>
            </a:pPr>
            <a:r>
              <a:rPr lang="en-GB" sz="2000" b="1" dirty="0">
                <a:solidFill>
                  <a:srgbClr val="63723F"/>
                </a:solidFill>
                <a:latin typeface="+mj-lt"/>
              </a:rPr>
              <a:t>What is F1 Score:</a:t>
            </a:r>
            <a:endParaRPr lang="en-GB" sz="2000" dirty="0">
              <a:solidFill>
                <a:srgbClr val="63723F"/>
              </a:solidFill>
              <a:latin typeface="+mj-lt"/>
            </a:endParaRPr>
          </a:p>
          <a:p>
            <a:pPr>
              <a:lnSpc>
                <a:spcPct val="150000"/>
              </a:lnSpc>
            </a:pPr>
            <a:r>
              <a:rPr lang="en-GB" sz="2000" b="0" i="0" u="none" strike="noStrike" dirty="0">
                <a:solidFill>
                  <a:srgbClr val="000000"/>
                </a:solidFill>
                <a:effectLst/>
                <a:latin typeface="+mj-lt"/>
              </a:rPr>
              <a:t>The </a:t>
            </a:r>
            <a:r>
              <a:rPr lang="en-GB" sz="2000" b="1" i="0" u="none" strike="noStrike" dirty="0">
                <a:solidFill>
                  <a:srgbClr val="000000"/>
                </a:solidFill>
                <a:effectLst/>
                <a:latin typeface="+mj-lt"/>
              </a:rPr>
              <a:t>F1 Score</a:t>
            </a:r>
            <a:r>
              <a:rPr lang="en-GB" sz="2000" b="0" i="0" u="none" strike="noStrike" dirty="0">
                <a:solidFill>
                  <a:srgbClr val="000000"/>
                </a:solidFill>
                <a:effectLst/>
                <a:latin typeface="+mj-lt"/>
              </a:rPr>
              <a:t> helps to understand how well the model balances finding as many insects as possible without mistakenly identifying other things as insects.</a:t>
            </a:r>
            <a:endParaRPr lang="en-GB" sz="2000" dirty="0">
              <a:latin typeface="+mj-lt"/>
            </a:endParaRPr>
          </a:p>
        </p:txBody>
      </p:sp>
      <p:sp>
        <p:nvSpPr>
          <p:cNvPr id="7" name="TextBox 6">
            <a:extLst>
              <a:ext uri="{FF2B5EF4-FFF2-40B4-BE49-F238E27FC236}">
                <a16:creationId xmlns:a16="http://schemas.microsoft.com/office/drawing/2014/main" id="{E8506B5B-03AE-46C4-F79E-4C9A7A6E3802}"/>
              </a:ext>
            </a:extLst>
          </p:cNvPr>
          <p:cNvSpPr txBox="1"/>
          <p:nvPr/>
        </p:nvSpPr>
        <p:spPr>
          <a:xfrm>
            <a:off x="336255" y="5615582"/>
            <a:ext cx="11187230" cy="923330"/>
          </a:xfrm>
          <a:prstGeom prst="rect">
            <a:avLst/>
          </a:prstGeom>
          <a:noFill/>
        </p:spPr>
        <p:txBody>
          <a:bodyPr wrap="none" rtlCol="0">
            <a:spAutoFit/>
          </a:bodyPr>
          <a:lstStyle/>
          <a:p>
            <a:r>
              <a:rPr lang="en-AT" b="1" dirty="0"/>
              <a:t>For these two metric</a:t>
            </a:r>
            <a:r>
              <a:rPr lang="en-GB" b="1" dirty="0"/>
              <a:t>s</a:t>
            </a:r>
            <a:r>
              <a:rPr lang="en-AT" b="1" dirty="0"/>
              <a:t>, The weighted mAP and weighted F1 score </a:t>
            </a:r>
            <a:r>
              <a:rPr lang="en-GB" b="1" dirty="0"/>
              <a:t>are</a:t>
            </a:r>
            <a:r>
              <a:rPr lang="en-AT" b="1" dirty="0"/>
              <a:t> used to consider the class imbalance</a:t>
            </a:r>
          </a:p>
          <a:p>
            <a:r>
              <a:rPr lang="en-GB" b="1" dirty="0"/>
              <a:t>to</a:t>
            </a:r>
            <a:r>
              <a:rPr lang="en-AT" b="1" dirty="0"/>
              <a:t> have less biased results regarding poor distribution.</a:t>
            </a:r>
          </a:p>
          <a:p>
            <a:endParaRPr lang="en-AT" b="1" dirty="0"/>
          </a:p>
        </p:txBody>
      </p:sp>
    </p:spTree>
    <p:extLst>
      <p:ext uri="{BB962C8B-B14F-4D97-AF65-F5344CB8AC3E}">
        <p14:creationId xmlns:p14="http://schemas.microsoft.com/office/powerpoint/2010/main" val="348117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44275-D0E9-5BC2-798E-0CA357FA9E0A}"/>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76E67A7D-3297-2E99-2F34-529501574308}"/>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477D3DA7-52C8-658D-684E-45BBEC6301B5}"/>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C46033FC-B65E-02C8-5AE6-85F88BB9E32F}"/>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3C36F0C7-16A9-4943-058F-179CCC46317E}"/>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0D377ABE-31B3-9B76-4E14-E006F624EC2F}"/>
              </a:ext>
            </a:extLst>
          </p:cNvPr>
          <p:cNvGraphicFramePr/>
          <p:nvPr>
            <p:extLst>
              <p:ext uri="{D42A27DB-BD31-4B8C-83A1-F6EECF244321}">
                <p14:modId xmlns:p14="http://schemas.microsoft.com/office/powerpoint/2010/main" val="1953518818"/>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9E3E4631-0AB5-61E5-9B77-170CCAFBBF39}"/>
              </a:ext>
            </a:extLst>
          </p:cNvPr>
          <p:cNvSpPr>
            <a:spLocks noGrp="1"/>
          </p:cNvSpPr>
          <p:nvPr>
            <p:ph type="sldNum" sz="quarter" idx="12"/>
          </p:nvPr>
        </p:nvSpPr>
        <p:spPr/>
        <p:txBody>
          <a:bodyPr/>
          <a:lstStyle/>
          <a:p>
            <a:fld id="{48F63A3B-78C7-47BE-AE5E-E10140E04643}" type="slidenum">
              <a:rPr lang="en-US" smtClean="0">
                <a:latin typeface="+mj-lt"/>
              </a:rPr>
              <a:t>16</a:t>
            </a:fld>
            <a:endParaRPr lang="en-US" dirty="0">
              <a:latin typeface="+mj-lt"/>
            </a:endParaRPr>
          </a:p>
        </p:txBody>
      </p:sp>
    </p:spTree>
    <p:extLst>
      <p:ext uri="{BB962C8B-B14F-4D97-AF65-F5344CB8AC3E}">
        <p14:creationId xmlns:p14="http://schemas.microsoft.com/office/powerpoint/2010/main" val="122138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506B8-CC96-24EE-864B-3A40821C9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FC5B7-6672-F401-6912-EC2CD39C50A1}"/>
              </a:ext>
            </a:extLst>
          </p:cNvPr>
          <p:cNvSpPr>
            <a:spLocks noGrp="1"/>
          </p:cNvSpPr>
          <p:nvPr>
            <p:ph type="title"/>
          </p:nvPr>
        </p:nvSpPr>
        <p:spPr>
          <a:xfrm>
            <a:off x="336254" y="408672"/>
            <a:ext cx="11855745" cy="1325563"/>
          </a:xfrm>
        </p:spPr>
        <p:txBody>
          <a:bodyPr/>
          <a:lstStyle/>
          <a:p>
            <a:r>
              <a:rPr lang="en-AT" dirty="0"/>
              <a:t>Results </a:t>
            </a:r>
            <a:r>
              <a:rPr lang="en-AT" sz="2000" dirty="0">
                <a:solidFill>
                  <a:srgbClr val="A7BC68"/>
                </a:solidFill>
              </a:rPr>
              <a:t>(Insect-level detection on </a:t>
            </a:r>
            <a:r>
              <a:rPr lang="en-GB" sz="2000" dirty="0">
                <a:solidFill>
                  <a:srgbClr val="A7BC68"/>
                </a:solidFill>
              </a:rPr>
              <a:t>the </a:t>
            </a:r>
            <a:r>
              <a:rPr lang="en-AT" sz="2000" dirty="0">
                <a:solidFill>
                  <a:srgbClr val="A7BC68"/>
                </a:solidFill>
              </a:rPr>
              <a:t>validation set- Best configuration</a:t>
            </a:r>
            <a:r>
              <a:rPr lang="en-GB" sz="2000" dirty="0">
                <a:solidFill>
                  <a:srgbClr val="A7BC68"/>
                </a:solidFill>
              </a:rPr>
              <a:t>s</a:t>
            </a:r>
            <a:r>
              <a:rPr lang="en-AT" sz="2000" dirty="0">
                <a:solidFill>
                  <a:srgbClr val="A7BC68"/>
                </a:solidFill>
              </a:rPr>
              <a:t> for each selected architecture)</a:t>
            </a:r>
          </a:p>
        </p:txBody>
      </p:sp>
      <p:pic>
        <p:nvPicPr>
          <p:cNvPr id="10" name="Picture 9" descr="A logo with black dots and white text&#10;&#10;Description automatically generated">
            <a:extLst>
              <a:ext uri="{FF2B5EF4-FFF2-40B4-BE49-F238E27FC236}">
                <a16:creationId xmlns:a16="http://schemas.microsoft.com/office/drawing/2014/main" id="{20AB266D-2FD5-D3FA-80DB-EE54CDA9E5CA}"/>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12D752A0-F102-3BFB-A607-E23AA5136477}"/>
              </a:ext>
            </a:extLst>
          </p:cNvPr>
          <p:cNvSpPr>
            <a:spLocks noGrp="1"/>
          </p:cNvSpPr>
          <p:nvPr>
            <p:ph type="sldNum" sz="quarter" idx="12"/>
          </p:nvPr>
        </p:nvSpPr>
        <p:spPr/>
        <p:txBody>
          <a:bodyPr/>
          <a:lstStyle/>
          <a:p>
            <a:fld id="{3F2F24E0-991C-954E-9055-31908F0623D3}" type="slidenum">
              <a:rPr lang="en-AT" smtClean="0"/>
              <a:t>17</a:t>
            </a:fld>
            <a:endParaRPr lang="en-AT"/>
          </a:p>
        </p:txBody>
      </p:sp>
      <p:sp>
        <p:nvSpPr>
          <p:cNvPr id="9" name="TextBox 8">
            <a:extLst>
              <a:ext uri="{FF2B5EF4-FFF2-40B4-BE49-F238E27FC236}">
                <a16:creationId xmlns:a16="http://schemas.microsoft.com/office/drawing/2014/main" id="{6A09B660-FADF-082E-D00D-DF4793B185B9}"/>
              </a:ext>
            </a:extLst>
          </p:cNvPr>
          <p:cNvSpPr txBox="1"/>
          <p:nvPr/>
        </p:nvSpPr>
        <p:spPr>
          <a:xfrm>
            <a:off x="343495" y="5987018"/>
            <a:ext cx="3662669" cy="646331"/>
          </a:xfrm>
          <a:prstGeom prst="rect">
            <a:avLst/>
          </a:prstGeom>
          <a:noFill/>
        </p:spPr>
        <p:txBody>
          <a:bodyPr wrap="none" rtlCol="0">
            <a:spAutoFit/>
          </a:bodyPr>
          <a:lstStyle/>
          <a:p>
            <a:r>
              <a:rPr lang="en-AT" dirty="0">
                <a:latin typeface="+mj-lt"/>
              </a:rPr>
              <a:t>Percentage count of generated labels </a:t>
            </a:r>
          </a:p>
          <a:p>
            <a:pPr algn="ctr"/>
            <a:r>
              <a:rPr lang="en-AT" dirty="0">
                <a:latin typeface="+mj-lt"/>
              </a:rPr>
              <a:t>for each of the selected CNNs</a:t>
            </a:r>
          </a:p>
        </p:txBody>
      </p:sp>
      <p:pic>
        <p:nvPicPr>
          <p:cNvPr id="5" name="Picture 4">
            <a:extLst>
              <a:ext uri="{FF2B5EF4-FFF2-40B4-BE49-F238E27FC236}">
                <a16:creationId xmlns:a16="http://schemas.microsoft.com/office/drawing/2014/main" id="{EE9846C4-1616-72E0-A07F-88AAC00DF8C6}"/>
              </a:ext>
            </a:extLst>
          </p:cNvPr>
          <p:cNvPicPr>
            <a:picLocks noChangeAspect="1"/>
          </p:cNvPicPr>
          <p:nvPr/>
        </p:nvPicPr>
        <p:blipFill>
          <a:blip r:embed="rId4"/>
          <a:stretch>
            <a:fillRect/>
          </a:stretch>
        </p:blipFill>
        <p:spPr>
          <a:xfrm>
            <a:off x="-114300" y="1400745"/>
            <a:ext cx="5708355" cy="4955605"/>
          </a:xfrm>
          <a:prstGeom prst="rect">
            <a:avLst/>
          </a:prstGeom>
        </p:spPr>
      </p:pic>
      <p:graphicFrame>
        <p:nvGraphicFramePr>
          <p:cNvPr id="7" name="Table 6">
            <a:extLst>
              <a:ext uri="{FF2B5EF4-FFF2-40B4-BE49-F238E27FC236}">
                <a16:creationId xmlns:a16="http://schemas.microsoft.com/office/drawing/2014/main" id="{B2DE0DA0-E82C-6D92-2086-DDFD07D6610C}"/>
              </a:ext>
            </a:extLst>
          </p:cNvPr>
          <p:cNvGraphicFramePr>
            <a:graphicFrameLocks noGrp="1"/>
          </p:cNvGraphicFramePr>
          <p:nvPr>
            <p:extLst>
              <p:ext uri="{D42A27DB-BD31-4B8C-83A1-F6EECF244321}">
                <p14:modId xmlns:p14="http://schemas.microsoft.com/office/powerpoint/2010/main" val="2070059435"/>
              </p:ext>
            </p:extLst>
          </p:nvPr>
        </p:nvGraphicFramePr>
        <p:xfrm>
          <a:off x="5594055" y="2561932"/>
          <a:ext cx="4854576" cy="1483360"/>
        </p:xfrm>
        <a:graphic>
          <a:graphicData uri="http://schemas.openxmlformats.org/drawingml/2006/table">
            <a:tbl>
              <a:tblPr firstRow="1" bandRow="1">
                <a:tableStyleId>{93296810-A885-4BE3-A3E7-6D5BEEA58F35}</a:tableStyleId>
              </a:tblPr>
              <a:tblGrid>
                <a:gridCol w="1618192">
                  <a:extLst>
                    <a:ext uri="{9D8B030D-6E8A-4147-A177-3AD203B41FA5}">
                      <a16:colId xmlns:a16="http://schemas.microsoft.com/office/drawing/2014/main" val="2740089696"/>
                    </a:ext>
                  </a:extLst>
                </a:gridCol>
                <a:gridCol w="1618192">
                  <a:extLst>
                    <a:ext uri="{9D8B030D-6E8A-4147-A177-3AD203B41FA5}">
                      <a16:colId xmlns:a16="http://schemas.microsoft.com/office/drawing/2014/main" val="1377227188"/>
                    </a:ext>
                  </a:extLst>
                </a:gridCol>
                <a:gridCol w="1618192">
                  <a:extLst>
                    <a:ext uri="{9D8B030D-6E8A-4147-A177-3AD203B41FA5}">
                      <a16:colId xmlns:a16="http://schemas.microsoft.com/office/drawing/2014/main" val="3692124290"/>
                    </a:ext>
                  </a:extLst>
                </a:gridCol>
              </a:tblGrid>
              <a:tr h="370840">
                <a:tc>
                  <a:txBody>
                    <a:bodyPr/>
                    <a:lstStyle/>
                    <a:p>
                      <a:pPr algn="ctr"/>
                      <a:r>
                        <a:rPr lang="en-AT" dirty="0">
                          <a:latin typeface="+mj-lt"/>
                        </a:rPr>
                        <a:t>Model</a:t>
                      </a:r>
                    </a:p>
                  </a:txBody>
                  <a:tcPr>
                    <a:solidFill>
                      <a:srgbClr val="63723F"/>
                    </a:solidFill>
                  </a:tcPr>
                </a:tc>
                <a:tc>
                  <a:txBody>
                    <a:bodyPr/>
                    <a:lstStyle/>
                    <a:p>
                      <a:pPr algn="ctr"/>
                      <a:r>
                        <a:rPr lang="en-AT" dirty="0">
                          <a:latin typeface="+mj-lt"/>
                        </a:rPr>
                        <a:t>mAP@50-95</a:t>
                      </a:r>
                    </a:p>
                  </a:txBody>
                  <a:tcPr>
                    <a:solidFill>
                      <a:srgbClr val="63723F"/>
                    </a:solidFill>
                  </a:tcPr>
                </a:tc>
                <a:tc>
                  <a:txBody>
                    <a:bodyPr/>
                    <a:lstStyle/>
                    <a:p>
                      <a:pPr algn="ctr"/>
                      <a:r>
                        <a:rPr lang="en-AT" dirty="0">
                          <a:latin typeface="+mj-lt"/>
                        </a:rPr>
                        <a:t>F1 Score</a:t>
                      </a:r>
                    </a:p>
                  </a:txBody>
                  <a:tcPr>
                    <a:solidFill>
                      <a:srgbClr val="63723F"/>
                    </a:solidFill>
                  </a:tcPr>
                </a:tc>
                <a:extLst>
                  <a:ext uri="{0D108BD9-81ED-4DB2-BD59-A6C34878D82A}">
                    <a16:rowId xmlns:a16="http://schemas.microsoft.com/office/drawing/2014/main" val="1008306894"/>
                  </a:ext>
                </a:extLst>
              </a:tr>
              <a:tr h="370840">
                <a:tc>
                  <a:txBody>
                    <a:bodyPr/>
                    <a:lstStyle/>
                    <a:p>
                      <a:pPr algn="ctr"/>
                      <a:r>
                        <a:rPr lang="en-AT" dirty="0">
                          <a:latin typeface="+mj-lt"/>
                        </a:rPr>
                        <a:t>YOLOv8</a:t>
                      </a:r>
                    </a:p>
                  </a:txBody>
                  <a:tcPr/>
                </a:tc>
                <a:tc>
                  <a:txBody>
                    <a:bodyPr/>
                    <a:lstStyle/>
                    <a:p>
                      <a:pPr algn="ctr"/>
                      <a:r>
                        <a:rPr lang="en-AT" dirty="0">
                          <a:latin typeface="+mj-lt"/>
                        </a:rPr>
                        <a:t>0.93</a:t>
                      </a:r>
                    </a:p>
                  </a:txBody>
                  <a:tcPr/>
                </a:tc>
                <a:tc>
                  <a:txBody>
                    <a:bodyPr/>
                    <a:lstStyle/>
                    <a:p>
                      <a:pPr algn="ctr"/>
                      <a:r>
                        <a:rPr lang="en-AT" dirty="0">
                          <a:latin typeface="+mj-lt"/>
                        </a:rPr>
                        <a:t>0.99</a:t>
                      </a:r>
                    </a:p>
                  </a:txBody>
                  <a:tcPr/>
                </a:tc>
                <a:extLst>
                  <a:ext uri="{0D108BD9-81ED-4DB2-BD59-A6C34878D82A}">
                    <a16:rowId xmlns:a16="http://schemas.microsoft.com/office/drawing/2014/main" val="972039959"/>
                  </a:ext>
                </a:extLst>
              </a:tr>
              <a:tr h="370840">
                <a:tc>
                  <a:txBody>
                    <a:bodyPr/>
                    <a:lstStyle/>
                    <a:p>
                      <a:pPr algn="ctr"/>
                      <a:r>
                        <a:rPr lang="en-AT" dirty="0">
                          <a:latin typeface="+mj-lt"/>
                        </a:rPr>
                        <a:t>Faster-RCNN</a:t>
                      </a:r>
                    </a:p>
                  </a:txBody>
                  <a:tcPr/>
                </a:tc>
                <a:tc>
                  <a:txBody>
                    <a:bodyPr/>
                    <a:lstStyle/>
                    <a:p>
                      <a:pPr algn="ctr"/>
                      <a:r>
                        <a:rPr lang="en-AT" dirty="0">
                          <a:latin typeface="+mj-lt"/>
                        </a:rPr>
                        <a:t>0.87</a:t>
                      </a:r>
                    </a:p>
                  </a:txBody>
                  <a:tcPr/>
                </a:tc>
                <a:tc>
                  <a:txBody>
                    <a:bodyPr/>
                    <a:lstStyle/>
                    <a:p>
                      <a:pPr algn="ctr"/>
                      <a:r>
                        <a:rPr lang="en-AT" dirty="0">
                          <a:latin typeface="+mj-lt"/>
                        </a:rPr>
                        <a:t>0.99</a:t>
                      </a:r>
                    </a:p>
                  </a:txBody>
                  <a:tcPr/>
                </a:tc>
                <a:extLst>
                  <a:ext uri="{0D108BD9-81ED-4DB2-BD59-A6C34878D82A}">
                    <a16:rowId xmlns:a16="http://schemas.microsoft.com/office/drawing/2014/main" val="3892080183"/>
                  </a:ext>
                </a:extLst>
              </a:tr>
              <a:tr h="370840">
                <a:tc>
                  <a:txBody>
                    <a:bodyPr/>
                    <a:lstStyle/>
                    <a:p>
                      <a:pPr algn="ctr"/>
                      <a:r>
                        <a:rPr lang="en-AT" dirty="0">
                          <a:latin typeface="+mj-lt"/>
                        </a:rPr>
                        <a:t>RetinaNet</a:t>
                      </a:r>
                    </a:p>
                  </a:txBody>
                  <a:tcPr/>
                </a:tc>
                <a:tc>
                  <a:txBody>
                    <a:bodyPr/>
                    <a:lstStyle/>
                    <a:p>
                      <a:pPr algn="ctr"/>
                      <a:r>
                        <a:rPr lang="en-AT" dirty="0">
                          <a:latin typeface="+mj-lt"/>
                        </a:rPr>
                        <a:t>0.84</a:t>
                      </a:r>
                    </a:p>
                  </a:txBody>
                  <a:tcPr/>
                </a:tc>
                <a:tc>
                  <a:txBody>
                    <a:bodyPr/>
                    <a:lstStyle/>
                    <a:p>
                      <a:pPr algn="ctr"/>
                      <a:r>
                        <a:rPr lang="en-AT" dirty="0">
                          <a:latin typeface="+mj-lt"/>
                        </a:rPr>
                        <a:t>0.99</a:t>
                      </a:r>
                    </a:p>
                  </a:txBody>
                  <a:tcPr/>
                </a:tc>
                <a:extLst>
                  <a:ext uri="{0D108BD9-81ED-4DB2-BD59-A6C34878D82A}">
                    <a16:rowId xmlns:a16="http://schemas.microsoft.com/office/drawing/2014/main" val="733846022"/>
                  </a:ext>
                </a:extLst>
              </a:tr>
            </a:tbl>
          </a:graphicData>
        </a:graphic>
      </p:graphicFrame>
      <p:sp>
        <p:nvSpPr>
          <p:cNvPr id="8" name="TextBox 7">
            <a:extLst>
              <a:ext uri="{FF2B5EF4-FFF2-40B4-BE49-F238E27FC236}">
                <a16:creationId xmlns:a16="http://schemas.microsoft.com/office/drawing/2014/main" id="{33450152-94DF-9E80-1026-2AEBCCB70D3C}"/>
              </a:ext>
            </a:extLst>
          </p:cNvPr>
          <p:cNvSpPr txBox="1"/>
          <p:nvPr/>
        </p:nvSpPr>
        <p:spPr>
          <a:xfrm>
            <a:off x="4629228" y="1964806"/>
            <a:ext cx="6784230" cy="369332"/>
          </a:xfrm>
          <a:prstGeom prst="rect">
            <a:avLst/>
          </a:prstGeom>
          <a:noFill/>
        </p:spPr>
        <p:txBody>
          <a:bodyPr wrap="none" rtlCol="0">
            <a:spAutoFit/>
          </a:bodyPr>
          <a:lstStyle/>
          <a:p>
            <a:pPr algn="ctr"/>
            <a:r>
              <a:rPr lang="en-AT" dirty="0"/>
              <a:t>Detection performance metrics on </a:t>
            </a:r>
            <a:r>
              <a:rPr lang="en-GB" dirty="0"/>
              <a:t>the </a:t>
            </a:r>
            <a:r>
              <a:rPr lang="en-AT" dirty="0"/>
              <a:t>validation set for </a:t>
            </a:r>
            <a:r>
              <a:rPr lang="en-AT" dirty="0">
                <a:latin typeface="+mj-lt"/>
              </a:rPr>
              <a:t>insect-level</a:t>
            </a:r>
          </a:p>
        </p:txBody>
      </p:sp>
    </p:spTree>
    <p:extLst>
      <p:ext uri="{BB962C8B-B14F-4D97-AF65-F5344CB8AC3E}">
        <p14:creationId xmlns:p14="http://schemas.microsoft.com/office/powerpoint/2010/main" val="75687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A7ACE-1496-5CDA-6CAA-B91CEA9EC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733BC-49ED-36C9-3FE2-DACE80DFD131}"/>
              </a:ext>
            </a:extLst>
          </p:cNvPr>
          <p:cNvSpPr>
            <a:spLocks noGrp="1"/>
          </p:cNvSpPr>
          <p:nvPr>
            <p:ph type="title"/>
          </p:nvPr>
        </p:nvSpPr>
        <p:spPr>
          <a:xfrm>
            <a:off x="336255" y="408672"/>
            <a:ext cx="11974278" cy="1325563"/>
          </a:xfrm>
        </p:spPr>
        <p:txBody>
          <a:bodyPr/>
          <a:lstStyle/>
          <a:p>
            <a:r>
              <a:rPr lang="en-AT" dirty="0"/>
              <a:t>Results </a:t>
            </a:r>
            <a:r>
              <a:rPr lang="en-AT" sz="2000" dirty="0">
                <a:solidFill>
                  <a:srgbClr val="A7BC68"/>
                </a:solidFill>
              </a:rPr>
              <a:t>(Species-level detection on validation set- Best configuration</a:t>
            </a:r>
            <a:r>
              <a:rPr lang="en-GB" sz="2000" dirty="0">
                <a:solidFill>
                  <a:srgbClr val="A7BC68"/>
                </a:solidFill>
              </a:rPr>
              <a:t>s</a:t>
            </a:r>
            <a:r>
              <a:rPr lang="en-AT" sz="2000" dirty="0">
                <a:solidFill>
                  <a:srgbClr val="A7BC68"/>
                </a:solidFill>
              </a:rPr>
              <a:t> for each selected architecture)</a:t>
            </a:r>
          </a:p>
        </p:txBody>
      </p:sp>
      <p:pic>
        <p:nvPicPr>
          <p:cNvPr id="10" name="Picture 9" descr="A logo with black dots and white text&#10;&#10;Description automatically generated">
            <a:extLst>
              <a:ext uri="{FF2B5EF4-FFF2-40B4-BE49-F238E27FC236}">
                <a16:creationId xmlns:a16="http://schemas.microsoft.com/office/drawing/2014/main" id="{27E69AE3-6828-77D7-D776-F0A02E829559}"/>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A59F7E18-0445-6CDE-7C5F-CA0BEEFC9A1A}"/>
              </a:ext>
            </a:extLst>
          </p:cNvPr>
          <p:cNvSpPr>
            <a:spLocks noGrp="1"/>
          </p:cNvSpPr>
          <p:nvPr>
            <p:ph type="sldNum" sz="quarter" idx="12"/>
          </p:nvPr>
        </p:nvSpPr>
        <p:spPr/>
        <p:txBody>
          <a:bodyPr/>
          <a:lstStyle/>
          <a:p>
            <a:fld id="{3F2F24E0-991C-954E-9055-31908F0623D3}" type="slidenum">
              <a:rPr lang="en-AT" smtClean="0"/>
              <a:t>18</a:t>
            </a:fld>
            <a:endParaRPr lang="en-AT"/>
          </a:p>
        </p:txBody>
      </p:sp>
      <p:pic>
        <p:nvPicPr>
          <p:cNvPr id="8" name="Picture 7">
            <a:extLst>
              <a:ext uri="{FF2B5EF4-FFF2-40B4-BE49-F238E27FC236}">
                <a16:creationId xmlns:a16="http://schemas.microsoft.com/office/drawing/2014/main" id="{2F2AA971-BF87-326E-DB18-12439841E40F}"/>
              </a:ext>
            </a:extLst>
          </p:cNvPr>
          <p:cNvPicPr>
            <a:picLocks noChangeAspect="1"/>
          </p:cNvPicPr>
          <p:nvPr/>
        </p:nvPicPr>
        <p:blipFill>
          <a:blip r:embed="rId4"/>
          <a:stretch>
            <a:fillRect/>
          </a:stretch>
        </p:blipFill>
        <p:spPr>
          <a:xfrm>
            <a:off x="336255" y="1491565"/>
            <a:ext cx="4974728" cy="4311431"/>
          </a:xfrm>
          <a:prstGeom prst="rect">
            <a:avLst/>
          </a:prstGeom>
        </p:spPr>
      </p:pic>
      <p:sp>
        <p:nvSpPr>
          <p:cNvPr id="11" name="TextBox 10">
            <a:extLst>
              <a:ext uri="{FF2B5EF4-FFF2-40B4-BE49-F238E27FC236}">
                <a16:creationId xmlns:a16="http://schemas.microsoft.com/office/drawing/2014/main" id="{38CD4DA8-A20B-2CED-0EBE-27A00ED297BB}"/>
              </a:ext>
            </a:extLst>
          </p:cNvPr>
          <p:cNvSpPr txBox="1"/>
          <p:nvPr/>
        </p:nvSpPr>
        <p:spPr>
          <a:xfrm>
            <a:off x="376202" y="5802997"/>
            <a:ext cx="3662669" cy="646331"/>
          </a:xfrm>
          <a:prstGeom prst="rect">
            <a:avLst/>
          </a:prstGeom>
          <a:noFill/>
        </p:spPr>
        <p:txBody>
          <a:bodyPr wrap="none" rtlCol="0">
            <a:spAutoFit/>
          </a:bodyPr>
          <a:lstStyle/>
          <a:p>
            <a:r>
              <a:rPr lang="en-AT" dirty="0">
                <a:latin typeface="+mj-lt"/>
              </a:rPr>
              <a:t>Percentage count of generated labels </a:t>
            </a:r>
          </a:p>
          <a:p>
            <a:pPr algn="ctr"/>
            <a:r>
              <a:rPr lang="en-AT" dirty="0">
                <a:latin typeface="+mj-lt"/>
              </a:rPr>
              <a:t>for each of the selected CNNs</a:t>
            </a:r>
          </a:p>
        </p:txBody>
      </p:sp>
      <p:graphicFrame>
        <p:nvGraphicFramePr>
          <p:cNvPr id="12" name="Table 11">
            <a:extLst>
              <a:ext uri="{FF2B5EF4-FFF2-40B4-BE49-F238E27FC236}">
                <a16:creationId xmlns:a16="http://schemas.microsoft.com/office/drawing/2014/main" id="{E4706372-5F9F-C1DC-9237-AB6F4A65BA72}"/>
              </a:ext>
            </a:extLst>
          </p:cNvPr>
          <p:cNvGraphicFramePr>
            <a:graphicFrameLocks noGrp="1"/>
          </p:cNvGraphicFramePr>
          <p:nvPr>
            <p:extLst>
              <p:ext uri="{D42A27DB-BD31-4B8C-83A1-F6EECF244321}">
                <p14:modId xmlns:p14="http://schemas.microsoft.com/office/powerpoint/2010/main" val="158725550"/>
              </p:ext>
            </p:extLst>
          </p:nvPr>
        </p:nvGraphicFramePr>
        <p:xfrm>
          <a:off x="5468160" y="2617786"/>
          <a:ext cx="6544764" cy="1814718"/>
        </p:xfrm>
        <a:graphic>
          <a:graphicData uri="http://schemas.openxmlformats.org/drawingml/2006/table">
            <a:tbl>
              <a:tblPr firstRow="1" bandRow="1">
                <a:tableStyleId>{93296810-A885-4BE3-A3E7-6D5BEEA58F35}</a:tableStyleId>
              </a:tblPr>
              <a:tblGrid>
                <a:gridCol w="1636191">
                  <a:extLst>
                    <a:ext uri="{9D8B030D-6E8A-4147-A177-3AD203B41FA5}">
                      <a16:colId xmlns:a16="http://schemas.microsoft.com/office/drawing/2014/main" val="2740089696"/>
                    </a:ext>
                  </a:extLst>
                </a:gridCol>
                <a:gridCol w="1636191">
                  <a:extLst>
                    <a:ext uri="{9D8B030D-6E8A-4147-A177-3AD203B41FA5}">
                      <a16:colId xmlns:a16="http://schemas.microsoft.com/office/drawing/2014/main" val="1377227188"/>
                    </a:ext>
                  </a:extLst>
                </a:gridCol>
                <a:gridCol w="1636191">
                  <a:extLst>
                    <a:ext uri="{9D8B030D-6E8A-4147-A177-3AD203B41FA5}">
                      <a16:colId xmlns:a16="http://schemas.microsoft.com/office/drawing/2014/main" val="3692124290"/>
                    </a:ext>
                  </a:extLst>
                </a:gridCol>
                <a:gridCol w="1636191">
                  <a:extLst>
                    <a:ext uri="{9D8B030D-6E8A-4147-A177-3AD203B41FA5}">
                      <a16:colId xmlns:a16="http://schemas.microsoft.com/office/drawing/2014/main" val="2978286203"/>
                    </a:ext>
                  </a:extLst>
                </a:gridCol>
              </a:tblGrid>
              <a:tr h="662766">
                <a:tc>
                  <a:txBody>
                    <a:bodyPr/>
                    <a:lstStyle/>
                    <a:p>
                      <a:pPr algn="ctr"/>
                      <a:r>
                        <a:rPr lang="en-AT" dirty="0"/>
                        <a:t>Model</a:t>
                      </a:r>
                    </a:p>
                  </a:txBody>
                  <a:tcPr anchor="ctr">
                    <a:solidFill>
                      <a:srgbClr val="63723F"/>
                    </a:solidFill>
                  </a:tcPr>
                </a:tc>
                <a:tc>
                  <a:txBody>
                    <a:bodyPr/>
                    <a:lstStyle/>
                    <a:p>
                      <a:pPr algn="ctr"/>
                      <a:r>
                        <a:rPr lang="en-AT" dirty="0"/>
                        <a:t>Weighted mAP@50-95</a:t>
                      </a:r>
                    </a:p>
                  </a:txBody>
                  <a:tcPr anchor="ctr">
                    <a:solidFill>
                      <a:srgbClr val="63723F"/>
                    </a:solidFill>
                  </a:tcPr>
                </a:tc>
                <a:tc>
                  <a:txBody>
                    <a:bodyPr/>
                    <a:lstStyle/>
                    <a:p>
                      <a:pPr algn="ctr"/>
                      <a:r>
                        <a:rPr lang="en-AT" dirty="0"/>
                        <a:t>Overal mAP</a:t>
                      </a:r>
                    </a:p>
                  </a:txBody>
                  <a:tcPr anchor="ctr">
                    <a:solidFill>
                      <a:srgbClr val="63723F"/>
                    </a:solidFill>
                  </a:tcPr>
                </a:tc>
                <a:tc>
                  <a:txBody>
                    <a:bodyPr/>
                    <a:lstStyle/>
                    <a:p>
                      <a:pPr algn="ctr"/>
                      <a:r>
                        <a:rPr lang="en-AT" dirty="0"/>
                        <a:t>Weighted F1 Score</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dirty="0"/>
                        <a:t>YOLO</a:t>
                      </a:r>
                    </a:p>
                  </a:txBody>
                  <a:tcPr anchor="ctr"/>
                </a:tc>
                <a:tc>
                  <a:txBody>
                    <a:bodyPr/>
                    <a:lstStyle/>
                    <a:p>
                      <a:pPr algn="ctr"/>
                      <a:r>
                        <a:rPr lang="en-AT" dirty="0"/>
                        <a:t>0.71</a:t>
                      </a:r>
                    </a:p>
                  </a:txBody>
                  <a:tcPr anchor="ctr"/>
                </a:tc>
                <a:tc>
                  <a:txBody>
                    <a:bodyPr/>
                    <a:lstStyle/>
                    <a:p>
                      <a:pPr algn="ctr"/>
                      <a:r>
                        <a:rPr lang="en-AT" dirty="0"/>
                        <a:t>0.84</a:t>
                      </a:r>
                    </a:p>
                  </a:txBody>
                  <a:tcPr anchor="ctr"/>
                </a:tc>
                <a:tc>
                  <a:txBody>
                    <a:bodyPr/>
                    <a:lstStyle/>
                    <a:p>
                      <a:pPr algn="ctr"/>
                      <a:r>
                        <a:rPr lang="en-AT" dirty="0"/>
                        <a:t>0.74</a:t>
                      </a:r>
                    </a:p>
                  </a:txBody>
                  <a:tcPr anchor="ctr"/>
                </a:tc>
                <a:extLst>
                  <a:ext uri="{0D108BD9-81ED-4DB2-BD59-A6C34878D82A}">
                    <a16:rowId xmlns:a16="http://schemas.microsoft.com/office/drawing/2014/main" val="972039959"/>
                  </a:ext>
                </a:extLst>
              </a:tr>
              <a:tr h="383984">
                <a:tc>
                  <a:txBody>
                    <a:bodyPr/>
                    <a:lstStyle/>
                    <a:p>
                      <a:pPr algn="ctr"/>
                      <a:r>
                        <a:rPr lang="en-AT" dirty="0"/>
                        <a:t>Faster-RCNN</a:t>
                      </a:r>
                    </a:p>
                  </a:txBody>
                  <a:tcPr anchor="ctr"/>
                </a:tc>
                <a:tc>
                  <a:txBody>
                    <a:bodyPr/>
                    <a:lstStyle/>
                    <a:p>
                      <a:pPr algn="ctr"/>
                      <a:r>
                        <a:rPr lang="en-AT" dirty="0"/>
                        <a:t>0.33</a:t>
                      </a:r>
                    </a:p>
                  </a:txBody>
                  <a:tcPr anchor="ctr"/>
                </a:tc>
                <a:tc>
                  <a:txBody>
                    <a:bodyPr/>
                    <a:lstStyle/>
                    <a:p>
                      <a:pPr algn="ctr"/>
                      <a:r>
                        <a:rPr lang="en-AT" dirty="0"/>
                        <a:t>0.39</a:t>
                      </a:r>
                    </a:p>
                  </a:txBody>
                  <a:tcPr anchor="ctr"/>
                </a:tc>
                <a:tc>
                  <a:txBody>
                    <a:bodyPr/>
                    <a:lstStyle/>
                    <a:p>
                      <a:pPr algn="ctr"/>
                      <a:r>
                        <a:rPr lang="en-AT" dirty="0"/>
                        <a:t>0.54</a:t>
                      </a:r>
                    </a:p>
                  </a:txBody>
                  <a:tcPr anchor="ctr"/>
                </a:tc>
                <a:extLst>
                  <a:ext uri="{0D108BD9-81ED-4DB2-BD59-A6C34878D82A}">
                    <a16:rowId xmlns:a16="http://schemas.microsoft.com/office/drawing/2014/main" val="3892080183"/>
                  </a:ext>
                </a:extLst>
              </a:tr>
              <a:tr h="383984">
                <a:tc>
                  <a:txBody>
                    <a:bodyPr/>
                    <a:lstStyle/>
                    <a:p>
                      <a:pPr algn="ctr"/>
                      <a:r>
                        <a:rPr lang="en-AT" dirty="0"/>
                        <a:t>RetinaNet</a:t>
                      </a:r>
                    </a:p>
                  </a:txBody>
                  <a:tcPr anchor="ctr"/>
                </a:tc>
                <a:tc>
                  <a:txBody>
                    <a:bodyPr/>
                    <a:lstStyle/>
                    <a:p>
                      <a:pPr algn="ctr"/>
                      <a:r>
                        <a:rPr lang="en-AT" dirty="0"/>
                        <a:t>0.47</a:t>
                      </a:r>
                    </a:p>
                  </a:txBody>
                  <a:tcPr anchor="ctr"/>
                </a:tc>
                <a:tc>
                  <a:txBody>
                    <a:bodyPr/>
                    <a:lstStyle/>
                    <a:p>
                      <a:pPr algn="ctr"/>
                      <a:r>
                        <a:rPr lang="en-AT" dirty="0"/>
                        <a:t>0.37</a:t>
                      </a:r>
                    </a:p>
                  </a:txBody>
                  <a:tcPr anchor="ctr"/>
                </a:tc>
                <a:tc>
                  <a:txBody>
                    <a:bodyPr/>
                    <a:lstStyle/>
                    <a:p>
                      <a:pPr algn="ctr"/>
                      <a:r>
                        <a:rPr lang="en-AT" dirty="0"/>
                        <a:t>0.60</a:t>
                      </a:r>
                    </a:p>
                  </a:txBody>
                  <a:tcPr anchor="ctr"/>
                </a:tc>
                <a:extLst>
                  <a:ext uri="{0D108BD9-81ED-4DB2-BD59-A6C34878D82A}">
                    <a16:rowId xmlns:a16="http://schemas.microsoft.com/office/drawing/2014/main" val="733846022"/>
                  </a:ext>
                </a:extLst>
              </a:tr>
            </a:tbl>
          </a:graphicData>
        </a:graphic>
      </p:graphicFrame>
      <p:sp>
        <p:nvSpPr>
          <p:cNvPr id="13" name="TextBox 12">
            <a:extLst>
              <a:ext uri="{FF2B5EF4-FFF2-40B4-BE49-F238E27FC236}">
                <a16:creationId xmlns:a16="http://schemas.microsoft.com/office/drawing/2014/main" id="{CC9E8CCF-69B8-791E-EDF6-2269E15DD88F}"/>
              </a:ext>
            </a:extLst>
          </p:cNvPr>
          <p:cNvSpPr txBox="1"/>
          <p:nvPr/>
        </p:nvSpPr>
        <p:spPr>
          <a:xfrm>
            <a:off x="5289084" y="1993635"/>
            <a:ext cx="6902916" cy="369332"/>
          </a:xfrm>
          <a:prstGeom prst="rect">
            <a:avLst/>
          </a:prstGeom>
          <a:noFill/>
        </p:spPr>
        <p:txBody>
          <a:bodyPr wrap="none" rtlCol="0">
            <a:spAutoFit/>
          </a:bodyPr>
          <a:lstStyle/>
          <a:p>
            <a:pPr algn="ctr"/>
            <a:r>
              <a:rPr lang="en-AT" dirty="0"/>
              <a:t>Detection performance metrics on </a:t>
            </a:r>
            <a:r>
              <a:rPr lang="en-GB" dirty="0"/>
              <a:t>the </a:t>
            </a:r>
            <a:r>
              <a:rPr lang="en-AT" dirty="0"/>
              <a:t>validation set for </a:t>
            </a:r>
            <a:r>
              <a:rPr lang="en-AT" dirty="0">
                <a:latin typeface="+mj-lt"/>
              </a:rPr>
              <a:t>species-level</a:t>
            </a:r>
          </a:p>
        </p:txBody>
      </p:sp>
    </p:spTree>
    <p:extLst>
      <p:ext uri="{BB962C8B-B14F-4D97-AF65-F5344CB8AC3E}">
        <p14:creationId xmlns:p14="http://schemas.microsoft.com/office/powerpoint/2010/main" val="282141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25D18-CFB2-178C-D0AA-AF752DE36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352FF-F662-6638-806D-1E28CB98908D}"/>
              </a:ext>
            </a:extLst>
          </p:cNvPr>
          <p:cNvSpPr>
            <a:spLocks noGrp="1"/>
          </p:cNvSpPr>
          <p:nvPr>
            <p:ph type="title"/>
          </p:nvPr>
        </p:nvSpPr>
        <p:spPr>
          <a:xfrm>
            <a:off x="336255" y="408672"/>
            <a:ext cx="12126678" cy="1325563"/>
          </a:xfrm>
        </p:spPr>
        <p:txBody>
          <a:bodyPr/>
          <a:lstStyle/>
          <a:p>
            <a:r>
              <a:rPr lang="en-AT" dirty="0"/>
              <a:t>Results </a:t>
            </a:r>
            <a:r>
              <a:rPr lang="en-AT" sz="2000" dirty="0">
                <a:solidFill>
                  <a:srgbClr val="A7BC68"/>
                </a:solidFill>
              </a:rPr>
              <a:t>(Species-level detection on validation set- Best configuration</a:t>
            </a:r>
            <a:r>
              <a:rPr lang="en-GB" sz="2000" dirty="0">
                <a:solidFill>
                  <a:srgbClr val="A7BC68"/>
                </a:solidFill>
              </a:rPr>
              <a:t>s</a:t>
            </a:r>
            <a:r>
              <a:rPr lang="en-AT" sz="2000" dirty="0">
                <a:solidFill>
                  <a:srgbClr val="A7BC68"/>
                </a:solidFill>
              </a:rPr>
              <a:t> for each selected architecture)</a:t>
            </a:r>
          </a:p>
        </p:txBody>
      </p:sp>
      <p:pic>
        <p:nvPicPr>
          <p:cNvPr id="10" name="Picture 9" descr="A logo with black dots and white text&#10;&#10;Description automatically generated">
            <a:extLst>
              <a:ext uri="{FF2B5EF4-FFF2-40B4-BE49-F238E27FC236}">
                <a16:creationId xmlns:a16="http://schemas.microsoft.com/office/drawing/2014/main" id="{D4140775-9620-6C05-6C7F-ED500A38EBA2}"/>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394899BD-53CB-C5C2-65C5-6790E2D337A7}"/>
              </a:ext>
            </a:extLst>
          </p:cNvPr>
          <p:cNvSpPr>
            <a:spLocks noGrp="1"/>
          </p:cNvSpPr>
          <p:nvPr>
            <p:ph type="sldNum" sz="quarter" idx="12"/>
          </p:nvPr>
        </p:nvSpPr>
        <p:spPr/>
        <p:txBody>
          <a:bodyPr/>
          <a:lstStyle/>
          <a:p>
            <a:fld id="{3F2F24E0-991C-954E-9055-31908F0623D3}" type="slidenum">
              <a:rPr lang="en-AT" smtClean="0"/>
              <a:t>19</a:t>
            </a:fld>
            <a:endParaRPr lang="en-AT"/>
          </a:p>
        </p:txBody>
      </p:sp>
      <p:pic>
        <p:nvPicPr>
          <p:cNvPr id="12" name="Picture 11">
            <a:extLst>
              <a:ext uri="{FF2B5EF4-FFF2-40B4-BE49-F238E27FC236}">
                <a16:creationId xmlns:a16="http://schemas.microsoft.com/office/drawing/2014/main" id="{12F61151-CEE1-F09C-23EA-E9CBC4B3FE10}"/>
              </a:ext>
            </a:extLst>
          </p:cNvPr>
          <p:cNvPicPr>
            <a:picLocks noChangeAspect="1"/>
          </p:cNvPicPr>
          <p:nvPr/>
        </p:nvPicPr>
        <p:blipFill>
          <a:blip r:embed="rId4"/>
          <a:stretch>
            <a:fillRect/>
          </a:stretch>
        </p:blipFill>
        <p:spPr>
          <a:xfrm>
            <a:off x="9133775" y="4242764"/>
            <a:ext cx="1329428" cy="936930"/>
          </a:xfrm>
          <a:prstGeom prst="rect">
            <a:avLst/>
          </a:prstGeom>
        </p:spPr>
      </p:pic>
      <p:pic>
        <p:nvPicPr>
          <p:cNvPr id="13" name="Picture 12">
            <a:extLst>
              <a:ext uri="{FF2B5EF4-FFF2-40B4-BE49-F238E27FC236}">
                <a16:creationId xmlns:a16="http://schemas.microsoft.com/office/drawing/2014/main" id="{439F54FE-1896-B012-9FB7-EB1ADDE90004}"/>
              </a:ext>
            </a:extLst>
          </p:cNvPr>
          <p:cNvPicPr>
            <a:picLocks noChangeAspect="1"/>
          </p:cNvPicPr>
          <p:nvPr/>
        </p:nvPicPr>
        <p:blipFill>
          <a:blip r:embed="rId5"/>
          <a:stretch>
            <a:fillRect/>
          </a:stretch>
        </p:blipFill>
        <p:spPr>
          <a:xfrm>
            <a:off x="4755520" y="4364693"/>
            <a:ext cx="1058341" cy="693072"/>
          </a:xfrm>
          <a:prstGeom prst="rect">
            <a:avLst/>
          </a:prstGeom>
        </p:spPr>
      </p:pic>
      <p:pic>
        <p:nvPicPr>
          <p:cNvPr id="14" name="Picture 13">
            <a:extLst>
              <a:ext uri="{FF2B5EF4-FFF2-40B4-BE49-F238E27FC236}">
                <a16:creationId xmlns:a16="http://schemas.microsoft.com/office/drawing/2014/main" id="{D645AE64-BD27-0569-64A2-DC4B2C236A9A}"/>
              </a:ext>
            </a:extLst>
          </p:cNvPr>
          <p:cNvPicPr>
            <a:picLocks noChangeAspect="1"/>
          </p:cNvPicPr>
          <p:nvPr/>
        </p:nvPicPr>
        <p:blipFill>
          <a:blip r:embed="rId6"/>
          <a:stretch>
            <a:fillRect/>
          </a:stretch>
        </p:blipFill>
        <p:spPr>
          <a:xfrm>
            <a:off x="7721148" y="4283566"/>
            <a:ext cx="979182" cy="862613"/>
          </a:xfrm>
          <a:prstGeom prst="rect">
            <a:avLst/>
          </a:prstGeom>
        </p:spPr>
      </p:pic>
      <p:pic>
        <p:nvPicPr>
          <p:cNvPr id="15" name="Picture 14">
            <a:extLst>
              <a:ext uri="{FF2B5EF4-FFF2-40B4-BE49-F238E27FC236}">
                <a16:creationId xmlns:a16="http://schemas.microsoft.com/office/drawing/2014/main" id="{1A7C63F0-1B9E-D76C-6EAE-C6B5A6C86CE3}"/>
              </a:ext>
            </a:extLst>
          </p:cNvPr>
          <p:cNvPicPr>
            <a:picLocks noChangeAspect="1"/>
          </p:cNvPicPr>
          <p:nvPr/>
        </p:nvPicPr>
        <p:blipFill>
          <a:blip r:embed="rId7"/>
          <a:stretch>
            <a:fillRect/>
          </a:stretch>
        </p:blipFill>
        <p:spPr>
          <a:xfrm>
            <a:off x="3354111" y="4221638"/>
            <a:ext cx="979182" cy="979182"/>
          </a:xfrm>
          <a:prstGeom prst="rect">
            <a:avLst/>
          </a:prstGeom>
        </p:spPr>
      </p:pic>
      <p:pic>
        <p:nvPicPr>
          <p:cNvPr id="16" name="Picture 15">
            <a:extLst>
              <a:ext uri="{FF2B5EF4-FFF2-40B4-BE49-F238E27FC236}">
                <a16:creationId xmlns:a16="http://schemas.microsoft.com/office/drawing/2014/main" id="{1EB5A7D9-387E-6DB3-3EF0-DD6074A0567D}"/>
              </a:ext>
            </a:extLst>
          </p:cNvPr>
          <p:cNvPicPr>
            <a:picLocks noChangeAspect="1"/>
          </p:cNvPicPr>
          <p:nvPr/>
        </p:nvPicPr>
        <p:blipFill>
          <a:blip r:embed="rId8"/>
          <a:stretch>
            <a:fillRect/>
          </a:stretch>
        </p:blipFill>
        <p:spPr>
          <a:xfrm>
            <a:off x="1835261" y="4210058"/>
            <a:ext cx="1056524" cy="1002343"/>
          </a:xfrm>
          <a:prstGeom prst="rect">
            <a:avLst/>
          </a:prstGeom>
        </p:spPr>
      </p:pic>
      <p:pic>
        <p:nvPicPr>
          <p:cNvPr id="17" name="Picture 16">
            <a:extLst>
              <a:ext uri="{FF2B5EF4-FFF2-40B4-BE49-F238E27FC236}">
                <a16:creationId xmlns:a16="http://schemas.microsoft.com/office/drawing/2014/main" id="{8608C109-F7DE-65C4-6132-784AAE5FC0D0}"/>
              </a:ext>
            </a:extLst>
          </p:cNvPr>
          <p:cNvPicPr>
            <a:picLocks noChangeAspect="1"/>
          </p:cNvPicPr>
          <p:nvPr/>
        </p:nvPicPr>
        <p:blipFill>
          <a:blip r:embed="rId9"/>
          <a:stretch>
            <a:fillRect/>
          </a:stretch>
        </p:blipFill>
        <p:spPr>
          <a:xfrm>
            <a:off x="6389760" y="4158201"/>
            <a:ext cx="687548" cy="1106056"/>
          </a:xfrm>
          <a:prstGeom prst="rect">
            <a:avLst/>
          </a:prstGeom>
        </p:spPr>
      </p:pic>
      <p:graphicFrame>
        <p:nvGraphicFramePr>
          <p:cNvPr id="3" name="Table 2">
            <a:extLst>
              <a:ext uri="{FF2B5EF4-FFF2-40B4-BE49-F238E27FC236}">
                <a16:creationId xmlns:a16="http://schemas.microsoft.com/office/drawing/2014/main" id="{F951699E-2C1C-168D-23D4-1580FDDC2115}"/>
              </a:ext>
            </a:extLst>
          </p:cNvPr>
          <p:cNvGraphicFramePr>
            <a:graphicFrameLocks noGrp="1"/>
          </p:cNvGraphicFramePr>
          <p:nvPr>
            <p:extLst>
              <p:ext uri="{D42A27DB-BD31-4B8C-83A1-F6EECF244321}">
                <p14:modId xmlns:p14="http://schemas.microsoft.com/office/powerpoint/2010/main" val="734671045"/>
              </p:ext>
            </p:extLst>
          </p:nvPr>
        </p:nvGraphicFramePr>
        <p:xfrm>
          <a:off x="163286" y="1907652"/>
          <a:ext cx="11838216" cy="1814718"/>
        </p:xfrm>
        <a:graphic>
          <a:graphicData uri="http://schemas.openxmlformats.org/drawingml/2006/table">
            <a:tbl>
              <a:tblPr firstRow="1" bandRow="1">
                <a:tableStyleId>{93296810-A885-4BE3-A3E7-6D5BEEA58F35}</a:tableStyleId>
              </a:tblPr>
              <a:tblGrid>
                <a:gridCol w="1479777">
                  <a:extLst>
                    <a:ext uri="{9D8B030D-6E8A-4147-A177-3AD203B41FA5}">
                      <a16:colId xmlns:a16="http://schemas.microsoft.com/office/drawing/2014/main" val="2740089696"/>
                    </a:ext>
                  </a:extLst>
                </a:gridCol>
                <a:gridCol w="1479777">
                  <a:extLst>
                    <a:ext uri="{9D8B030D-6E8A-4147-A177-3AD203B41FA5}">
                      <a16:colId xmlns:a16="http://schemas.microsoft.com/office/drawing/2014/main" val="1377227188"/>
                    </a:ext>
                  </a:extLst>
                </a:gridCol>
                <a:gridCol w="1479777">
                  <a:extLst>
                    <a:ext uri="{9D8B030D-6E8A-4147-A177-3AD203B41FA5}">
                      <a16:colId xmlns:a16="http://schemas.microsoft.com/office/drawing/2014/main" val="3692124290"/>
                    </a:ext>
                  </a:extLst>
                </a:gridCol>
                <a:gridCol w="1479777">
                  <a:extLst>
                    <a:ext uri="{9D8B030D-6E8A-4147-A177-3AD203B41FA5}">
                      <a16:colId xmlns:a16="http://schemas.microsoft.com/office/drawing/2014/main" val="2214743687"/>
                    </a:ext>
                  </a:extLst>
                </a:gridCol>
                <a:gridCol w="1479777">
                  <a:extLst>
                    <a:ext uri="{9D8B030D-6E8A-4147-A177-3AD203B41FA5}">
                      <a16:colId xmlns:a16="http://schemas.microsoft.com/office/drawing/2014/main" val="3081674259"/>
                    </a:ext>
                  </a:extLst>
                </a:gridCol>
                <a:gridCol w="1479777">
                  <a:extLst>
                    <a:ext uri="{9D8B030D-6E8A-4147-A177-3AD203B41FA5}">
                      <a16:colId xmlns:a16="http://schemas.microsoft.com/office/drawing/2014/main" val="64780247"/>
                    </a:ext>
                  </a:extLst>
                </a:gridCol>
                <a:gridCol w="1479777">
                  <a:extLst>
                    <a:ext uri="{9D8B030D-6E8A-4147-A177-3AD203B41FA5}">
                      <a16:colId xmlns:a16="http://schemas.microsoft.com/office/drawing/2014/main" val="724765694"/>
                    </a:ext>
                  </a:extLst>
                </a:gridCol>
                <a:gridCol w="1479777">
                  <a:extLst>
                    <a:ext uri="{9D8B030D-6E8A-4147-A177-3AD203B41FA5}">
                      <a16:colId xmlns:a16="http://schemas.microsoft.com/office/drawing/2014/main" val="2978286203"/>
                    </a:ext>
                  </a:extLst>
                </a:gridCol>
              </a:tblGrid>
              <a:tr h="662766">
                <a:tc>
                  <a:txBody>
                    <a:bodyPr/>
                    <a:lstStyle/>
                    <a:p>
                      <a:pPr algn="ctr"/>
                      <a:r>
                        <a:rPr lang="en-AT" sz="1600" dirty="0">
                          <a:latin typeface="+mj-lt"/>
                        </a:rPr>
                        <a:t>Model</a:t>
                      </a:r>
                    </a:p>
                  </a:txBody>
                  <a:tcPr anchor="ctr">
                    <a:solidFill>
                      <a:srgbClr val="63723F"/>
                    </a:solidFill>
                  </a:tcPr>
                </a:tc>
                <a:tc>
                  <a:txBody>
                    <a:bodyPr/>
                    <a:lstStyle/>
                    <a:p>
                      <a:pPr algn="ctr"/>
                      <a:r>
                        <a:rPr lang="en-AT" sz="1600" dirty="0">
                          <a:latin typeface="+mj-lt"/>
                        </a:rPr>
                        <a:t>Chelicerata mAP</a:t>
                      </a:r>
                    </a:p>
                  </a:txBody>
                  <a:tcPr anchor="ctr">
                    <a:solidFill>
                      <a:srgbClr val="63723F"/>
                    </a:solidFill>
                  </a:tcPr>
                </a:tc>
                <a:tc>
                  <a:txBody>
                    <a:bodyPr/>
                    <a:lstStyle/>
                    <a:p>
                      <a:pPr algn="ctr"/>
                      <a:r>
                        <a:rPr lang="en-AT" sz="1600" dirty="0">
                          <a:latin typeface="+mj-lt"/>
                        </a:rPr>
                        <a:t>Cole</a:t>
                      </a:r>
                      <a:r>
                        <a:rPr lang="en-GB" sz="1600" dirty="0">
                          <a:latin typeface="+mj-lt"/>
                        </a:rPr>
                        <a:t>o</a:t>
                      </a:r>
                      <a:r>
                        <a:rPr lang="en-AT" sz="1600" dirty="0">
                          <a:latin typeface="+mj-lt"/>
                        </a:rPr>
                        <a:t>ptera  mAP</a:t>
                      </a:r>
                    </a:p>
                  </a:txBody>
                  <a:tcPr anchor="ctr">
                    <a:solidFill>
                      <a:srgbClr val="63723F"/>
                    </a:solidFill>
                  </a:tcPr>
                </a:tc>
                <a:tc>
                  <a:txBody>
                    <a:bodyPr/>
                    <a:lstStyle/>
                    <a:p>
                      <a:pPr algn="ctr"/>
                      <a:r>
                        <a:rPr lang="en-AT" sz="1600" dirty="0">
                          <a:latin typeface="+mj-lt"/>
                        </a:rPr>
                        <a:t>Diptera mAP</a:t>
                      </a:r>
                    </a:p>
                  </a:txBody>
                  <a:tcPr anchor="ctr">
                    <a:solidFill>
                      <a:srgbClr val="63723F"/>
                    </a:solidFill>
                  </a:tcPr>
                </a:tc>
                <a:tc>
                  <a:txBody>
                    <a:bodyPr/>
                    <a:lstStyle/>
                    <a:p>
                      <a:pPr algn="ctr"/>
                      <a:r>
                        <a:rPr lang="en-AT" sz="1600" dirty="0">
                          <a:latin typeface="+mj-lt"/>
                        </a:rPr>
                        <a:t>Hemiptera mAP</a:t>
                      </a:r>
                    </a:p>
                  </a:txBody>
                  <a:tcPr anchor="ctr">
                    <a:solidFill>
                      <a:srgbClr val="63723F"/>
                    </a:solidFill>
                  </a:tcPr>
                </a:tc>
                <a:tc>
                  <a:txBody>
                    <a:bodyPr/>
                    <a:lstStyle/>
                    <a:p>
                      <a:pPr algn="ctr"/>
                      <a:r>
                        <a:rPr lang="en-AT" sz="1600" dirty="0">
                          <a:latin typeface="+mj-lt"/>
                        </a:rPr>
                        <a:t>Hymenoptera mAP</a:t>
                      </a:r>
                    </a:p>
                  </a:txBody>
                  <a:tcPr anchor="ctr">
                    <a:solidFill>
                      <a:srgbClr val="63723F"/>
                    </a:solidFill>
                  </a:tcPr>
                </a:tc>
                <a:tc>
                  <a:txBody>
                    <a:bodyPr/>
                    <a:lstStyle/>
                    <a:p>
                      <a:pPr algn="ctr"/>
                      <a:r>
                        <a:rPr lang="en-AT" sz="1600" dirty="0">
                          <a:latin typeface="+mj-lt"/>
                        </a:rPr>
                        <a:t>Lepidoptera mAP</a:t>
                      </a:r>
                    </a:p>
                  </a:txBody>
                  <a:tcPr anchor="ctr">
                    <a:solidFill>
                      <a:srgbClr val="63723F"/>
                    </a:solidFill>
                  </a:tcPr>
                </a:tc>
                <a:tc>
                  <a:txBody>
                    <a:bodyPr/>
                    <a:lstStyle/>
                    <a:p>
                      <a:pPr algn="ctr"/>
                      <a:r>
                        <a:rPr lang="en-AT" sz="1600" dirty="0">
                          <a:latin typeface="+mj-lt"/>
                        </a:rPr>
                        <a:t>Overall </a:t>
                      </a:r>
                    </a:p>
                    <a:p>
                      <a:pPr algn="ctr"/>
                      <a:r>
                        <a:rPr lang="en-AT" sz="1600" dirty="0">
                          <a:latin typeface="+mj-lt"/>
                        </a:rPr>
                        <a:t>mAP</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sz="1600" dirty="0">
                          <a:latin typeface="+mj-lt"/>
                        </a:rPr>
                        <a:t>YOLO</a:t>
                      </a:r>
                    </a:p>
                  </a:txBody>
                  <a:tcPr anchor="ctr"/>
                </a:tc>
                <a:tc>
                  <a:txBody>
                    <a:bodyPr/>
                    <a:lstStyle/>
                    <a:p>
                      <a:pPr algn="ctr"/>
                      <a:r>
                        <a:rPr lang="en-AT" sz="1600" dirty="0">
                          <a:latin typeface="+mj-lt"/>
                        </a:rPr>
                        <a:t>0.93</a:t>
                      </a:r>
                    </a:p>
                  </a:txBody>
                  <a:tcPr anchor="ctr"/>
                </a:tc>
                <a:tc>
                  <a:txBody>
                    <a:bodyPr/>
                    <a:lstStyle/>
                    <a:p>
                      <a:pPr algn="ctr"/>
                      <a:r>
                        <a:rPr lang="en-AT" sz="1600" dirty="0">
                          <a:latin typeface="+mj-lt"/>
                        </a:rPr>
                        <a:t>0.86</a:t>
                      </a:r>
                    </a:p>
                  </a:txBody>
                  <a:tcPr anchor="ctr"/>
                </a:tc>
                <a:tc>
                  <a:txBody>
                    <a:bodyPr/>
                    <a:lstStyle/>
                    <a:p>
                      <a:pPr algn="ctr"/>
                      <a:r>
                        <a:rPr lang="en-AT" sz="1600" dirty="0">
                          <a:latin typeface="+mj-lt"/>
                        </a:rPr>
                        <a:t>0.91</a:t>
                      </a:r>
                    </a:p>
                  </a:txBody>
                  <a:tcPr anchor="ctr"/>
                </a:tc>
                <a:tc>
                  <a:txBody>
                    <a:bodyPr/>
                    <a:lstStyle/>
                    <a:p>
                      <a:pPr algn="ctr"/>
                      <a:r>
                        <a:rPr lang="en-AT" sz="1600" dirty="0">
                          <a:latin typeface="+mj-lt"/>
                        </a:rPr>
                        <a:t>0.65</a:t>
                      </a:r>
                    </a:p>
                  </a:txBody>
                  <a:tcPr anchor="ctr"/>
                </a:tc>
                <a:tc>
                  <a:txBody>
                    <a:bodyPr/>
                    <a:lstStyle/>
                    <a:p>
                      <a:pPr algn="ctr"/>
                      <a:r>
                        <a:rPr lang="en-AT" sz="1600" dirty="0">
                          <a:latin typeface="+mj-lt"/>
                        </a:rPr>
                        <a:t>0.82</a:t>
                      </a:r>
                    </a:p>
                  </a:txBody>
                  <a:tcPr anchor="ctr"/>
                </a:tc>
                <a:tc>
                  <a:txBody>
                    <a:bodyPr/>
                    <a:lstStyle/>
                    <a:p>
                      <a:pPr algn="ctr"/>
                      <a:r>
                        <a:rPr lang="en-AT" sz="1600" dirty="0">
                          <a:latin typeface="+mj-lt"/>
                        </a:rPr>
                        <a:t>0.86</a:t>
                      </a:r>
                    </a:p>
                  </a:txBody>
                  <a:tcPr anchor="ctr"/>
                </a:tc>
                <a:tc>
                  <a:txBody>
                    <a:bodyPr/>
                    <a:lstStyle/>
                    <a:p>
                      <a:pPr algn="ctr"/>
                      <a:r>
                        <a:rPr lang="en-AT" sz="1600" dirty="0">
                          <a:latin typeface="+mj-lt"/>
                        </a:rPr>
                        <a:t>0.84</a:t>
                      </a:r>
                    </a:p>
                  </a:txBody>
                  <a:tcPr anchor="ctr"/>
                </a:tc>
                <a:extLst>
                  <a:ext uri="{0D108BD9-81ED-4DB2-BD59-A6C34878D82A}">
                    <a16:rowId xmlns:a16="http://schemas.microsoft.com/office/drawing/2014/main" val="972039959"/>
                  </a:ext>
                </a:extLst>
              </a:tr>
              <a:tr h="383984">
                <a:tc>
                  <a:txBody>
                    <a:bodyPr/>
                    <a:lstStyle/>
                    <a:p>
                      <a:pPr algn="ctr"/>
                      <a:r>
                        <a:rPr lang="en-AT" sz="1600" dirty="0">
                          <a:latin typeface="+mj-lt"/>
                        </a:rPr>
                        <a:t>Faster-RCNN</a:t>
                      </a:r>
                    </a:p>
                  </a:txBody>
                  <a:tcPr anchor="ctr"/>
                </a:tc>
                <a:tc>
                  <a:txBody>
                    <a:bodyPr/>
                    <a:lstStyle/>
                    <a:p>
                      <a:pPr algn="ctr"/>
                      <a:r>
                        <a:rPr lang="en-AT" sz="1600" dirty="0">
                          <a:latin typeface="+mj-lt"/>
                        </a:rPr>
                        <a:t>0.52</a:t>
                      </a:r>
                    </a:p>
                  </a:txBody>
                  <a:tcPr anchor="ctr"/>
                </a:tc>
                <a:tc>
                  <a:txBody>
                    <a:bodyPr/>
                    <a:lstStyle/>
                    <a:p>
                      <a:pPr algn="ctr"/>
                      <a:r>
                        <a:rPr lang="en-AT" sz="1600" dirty="0">
                          <a:latin typeface="+mj-lt"/>
                        </a:rPr>
                        <a:t>0.33</a:t>
                      </a:r>
                    </a:p>
                  </a:txBody>
                  <a:tcPr anchor="ctr"/>
                </a:tc>
                <a:tc>
                  <a:txBody>
                    <a:bodyPr/>
                    <a:lstStyle/>
                    <a:p>
                      <a:pPr algn="ctr"/>
                      <a:r>
                        <a:rPr lang="en-AT" sz="1600" dirty="0">
                          <a:latin typeface="+mj-lt"/>
                        </a:rPr>
                        <a:t>0.80</a:t>
                      </a:r>
                    </a:p>
                  </a:txBody>
                  <a:tcPr anchor="ctr"/>
                </a:tc>
                <a:tc>
                  <a:txBody>
                    <a:bodyPr/>
                    <a:lstStyle/>
                    <a:p>
                      <a:pPr algn="ctr"/>
                      <a:r>
                        <a:rPr lang="en-AT" sz="1600" dirty="0">
                          <a:latin typeface="+mj-lt"/>
                        </a:rPr>
                        <a:t>0.24</a:t>
                      </a:r>
                    </a:p>
                  </a:txBody>
                  <a:tcPr anchor="ctr"/>
                </a:tc>
                <a:tc>
                  <a:txBody>
                    <a:bodyPr/>
                    <a:lstStyle/>
                    <a:p>
                      <a:pPr algn="ctr"/>
                      <a:r>
                        <a:rPr lang="en-AT" sz="1600" dirty="0">
                          <a:latin typeface="+mj-lt"/>
                        </a:rPr>
                        <a:t>0.39</a:t>
                      </a:r>
                    </a:p>
                  </a:txBody>
                  <a:tcPr anchor="ctr"/>
                </a:tc>
                <a:tc>
                  <a:txBody>
                    <a:bodyPr/>
                    <a:lstStyle/>
                    <a:p>
                      <a:pPr algn="ctr"/>
                      <a:r>
                        <a:rPr lang="en-AT" sz="1600" dirty="0">
                          <a:latin typeface="+mj-lt"/>
                        </a:rPr>
                        <a:t>0.30</a:t>
                      </a:r>
                    </a:p>
                  </a:txBody>
                  <a:tcPr anchor="ctr"/>
                </a:tc>
                <a:tc>
                  <a:txBody>
                    <a:bodyPr/>
                    <a:lstStyle/>
                    <a:p>
                      <a:pPr algn="ctr"/>
                      <a:r>
                        <a:rPr lang="en-AT" sz="1600" dirty="0">
                          <a:latin typeface="+mj-lt"/>
                        </a:rPr>
                        <a:t>0.39</a:t>
                      </a:r>
                    </a:p>
                  </a:txBody>
                  <a:tcPr anchor="ctr"/>
                </a:tc>
                <a:extLst>
                  <a:ext uri="{0D108BD9-81ED-4DB2-BD59-A6C34878D82A}">
                    <a16:rowId xmlns:a16="http://schemas.microsoft.com/office/drawing/2014/main" val="3892080183"/>
                  </a:ext>
                </a:extLst>
              </a:tr>
              <a:tr h="383984">
                <a:tc>
                  <a:txBody>
                    <a:bodyPr/>
                    <a:lstStyle/>
                    <a:p>
                      <a:pPr algn="ctr"/>
                      <a:r>
                        <a:rPr lang="en-AT" sz="1600" dirty="0">
                          <a:latin typeface="+mj-lt"/>
                        </a:rPr>
                        <a:t>RetinaNet</a:t>
                      </a:r>
                    </a:p>
                  </a:txBody>
                  <a:tcPr anchor="ctr"/>
                </a:tc>
                <a:tc>
                  <a:txBody>
                    <a:bodyPr/>
                    <a:lstStyle/>
                    <a:p>
                      <a:pPr algn="ctr"/>
                      <a:r>
                        <a:rPr lang="en-AT" sz="1600" dirty="0">
                          <a:latin typeface="+mj-lt"/>
                        </a:rPr>
                        <a:t>0.65</a:t>
                      </a:r>
                    </a:p>
                  </a:txBody>
                  <a:tcPr anchor="ctr"/>
                </a:tc>
                <a:tc>
                  <a:txBody>
                    <a:bodyPr/>
                    <a:lstStyle/>
                    <a:p>
                      <a:pPr algn="ctr"/>
                      <a:r>
                        <a:rPr lang="en-AT" sz="1600" dirty="0">
                          <a:latin typeface="+mj-lt"/>
                        </a:rPr>
                        <a:t>0.57</a:t>
                      </a:r>
                    </a:p>
                  </a:txBody>
                  <a:tcPr anchor="ctr"/>
                </a:tc>
                <a:tc>
                  <a:txBody>
                    <a:bodyPr/>
                    <a:lstStyle/>
                    <a:p>
                      <a:pPr algn="ctr"/>
                      <a:r>
                        <a:rPr lang="en-AT" sz="1600" dirty="0">
                          <a:latin typeface="+mj-lt"/>
                        </a:rPr>
                        <a:t>0.85</a:t>
                      </a:r>
                    </a:p>
                  </a:txBody>
                  <a:tcPr anchor="ctr"/>
                </a:tc>
                <a:tc>
                  <a:txBody>
                    <a:bodyPr/>
                    <a:lstStyle/>
                    <a:p>
                      <a:pPr algn="ctr"/>
                      <a:r>
                        <a:rPr lang="en-AT" sz="1600" dirty="0">
                          <a:latin typeface="+mj-lt"/>
                        </a:rPr>
                        <a:t>0.21</a:t>
                      </a:r>
                    </a:p>
                  </a:txBody>
                  <a:tcPr anchor="ctr"/>
                </a:tc>
                <a:tc>
                  <a:txBody>
                    <a:bodyPr/>
                    <a:lstStyle/>
                    <a:p>
                      <a:pPr algn="ctr"/>
                      <a:r>
                        <a:rPr lang="en-AT" sz="1600" dirty="0">
                          <a:latin typeface="+mj-lt"/>
                        </a:rPr>
                        <a:t>0.46</a:t>
                      </a:r>
                    </a:p>
                  </a:txBody>
                  <a:tcPr anchor="ctr"/>
                </a:tc>
                <a:tc>
                  <a:txBody>
                    <a:bodyPr/>
                    <a:lstStyle/>
                    <a:p>
                      <a:pPr algn="ctr"/>
                      <a:r>
                        <a:rPr lang="en-AT" sz="1600" dirty="0">
                          <a:latin typeface="+mj-lt"/>
                        </a:rPr>
                        <a:t>0.68</a:t>
                      </a:r>
                    </a:p>
                  </a:txBody>
                  <a:tcPr anchor="ctr"/>
                </a:tc>
                <a:tc>
                  <a:txBody>
                    <a:bodyPr/>
                    <a:lstStyle/>
                    <a:p>
                      <a:pPr algn="ctr"/>
                      <a:r>
                        <a:rPr lang="en-AT" sz="1600" dirty="0">
                          <a:latin typeface="+mj-lt"/>
                        </a:rPr>
                        <a:t>0.58</a:t>
                      </a:r>
                    </a:p>
                  </a:txBody>
                  <a:tcPr anchor="ctr"/>
                </a:tc>
                <a:extLst>
                  <a:ext uri="{0D108BD9-81ED-4DB2-BD59-A6C34878D82A}">
                    <a16:rowId xmlns:a16="http://schemas.microsoft.com/office/drawing/2014/main" val="733846022"/>
                  </a:ext>
                </a:extLst>
              </a:tr>
            </a:tbl>
          </a:graphicData>
        </a:graphic>
      </p:graphicFrame>
      <p:sp>
        <p:nvSpPr>
          <p:cNvPr id="5" name="TextBox 4">
            <a:extLst>
              <a:ext uri="{FF2B5EF4-FFF2-40B4-BE49-F238E27FC236}">
                <a16:creationId xmlns:a16="http://schemas.microsoft.com/office/drawing/2014/main" id="{78B71FA0-47BE-5D69-3867-D63C2B6DCE6C}"/>
              </a:ext>
            </a:extLst>
          </p:cNvPr>
          <p:cNvSpPr txBox="1"/>
          <p:nvPr/>
        </p:nvSpPr>
        <p:spPr>
          <a:xfrm>
            <a:off x="3479680" y="1493639"/>
            <a:ext cx="5031762" cy="369332"/>
          </a:xfrm>
          <a:prstGeom prst="rect">
            <a:avLst/>
          </a:prstGeom>
          <a:noFill/>
        </p:spPr>
        <p:txBody>
          <a:bodyPr wrap="none" rtlCol="0">
            <a:spAutoFit/>
          </a:bodyPr>
          <a:lstStyle/>
          <a:p>
            <a:r>
              <a:rPr lang="en-AT" dirty="0"/>
              <a:t>Detection performance metrics for each species </a:t>
            </a:r>
          </a:p>
        </p:txBody>
      </p:sp>
    </p:spTree>
    <p:extLst>
      <p:ext uri="{BB962C8B-B14F-4D97-AF65-F5344CB8AC3E}">
        <p14:creationId xmlns:p14="http://schemas.microsoft.com/office/powerpoint/2010/main" val="246585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61CCF-4DA4-EED5-9D8D-CA78B66F9653}"/>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1C529C88-48C0-8AE6-A891-F1D982D7ABAC}"/>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8C9433F7-1C40-0E10-97D1-FB75B96AC288}"/>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3E4BB13D-1B50-45D8-23EB-3254B4FD86E3}"/>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A852C067-DC3A-9995-DC1F-4D134BA70F2B}"/>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045B051E-2DA1-8E7D-633C-BCEC9EF946F8}"/>
              </a:ext>
            </a:extLst>
          </p:cNvPr>
          <p:cNvGraphicFramePr/>
          <p:nvPr>
            <p:extLst>
              <p:ext uri="{D42A27DB-BD31-4B8C-83A1-F6EECF244321}">
                <p14:modId xmlns:p14="http://schemas.microsoft.com/office/powerpoint/2010/main" val="122413237"/>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8F9E3035-62E5-3E93-3AF7-36835EDCAC90}"/>
              </a:ext>
            </a:extLst>
          </p:cNvPr>
          <p:cNvSpPr>
            <a:spLocks noGrp="1"/>
          </p:cNvSpPr>
          <p:nvPr>
            <p:ph type="sldNum" sz="quarter" idx="12"/>
          </p:nvPr>
        </p:nvSpPr>
        <p:spPr/>
        <p:txBody>
          <a:bodyPr/>
          <a:lstStyle/>
          <a:p>
            <a:fld id="{48F63A3B-78C7-47BE-AE5E-E10140E04643}" type="slidenum">
              <a:rPr lang="en-US" smtClean="0">
                <a:latin typeface="+mj-lt"/>
              </a:rPr>
              <a:t>2</a:t>
            </a:fld>
            <a:endParaRPr lang="en-US" dirty="0">
              <a:latin typeface="+mj-lt"/>
            </a:endParaRPr>
          </a:p>
        </p:txBody>
      </p:sp>
    </p:spTree>
    <p:extLst>
      <p:ext uri="{BB962C8B-B14F-4D97-AF65-F5344CB8AC3E}">
        <p14:creationId xmlns:p14="http://schemas.microsoft.com/office/powerpoint/2010/main" val="308087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678CF-119B-95DF-9AC9-5C49BE5AB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6D897A-597B-FEA7-7B0C-7589479CDB43}"/>
              </a:ext>
            </a:extLst>
          </p:cNvPr>
          <p:cNvSpPr>
            <a:spLocks noGrp="1"/>
          </p:cNvSpPr>
          <p:nvPr>
            <p:ph type="title"/>
          </p:nvPr>
        </p:nvSpPr>
        <p:spPr>
          <a:xfrm>
            <a:off x="336255" y="408672"/>
            <a:ext cx="12126678" cy="1325563"/>
          </a:xfrm>
        </p:spPr>
        <p:txBody>
          <a:bodyPr/>
          <a:lstStyle/>
          <a:p>
            <a:r>
              <a:rPr lang="en-AT" dirty="0"/>
              <a:t>Results </a:t>
            </a:r>
            <a:r>
              <a:rPr lang="en-AT" sz="2000" dirty="0">
                <a:solidFill>
                  <a:srgbClr val="A7BC68"/>
                </a:solidFill>
              </a:rPr>
              <a:t>(Insect-level detection on original scales of validation as test set - Best configuration</a:t>
            </a:r>
            <a:r>
              <a:rPr lang="en-GB" sz="2000" dirty="0">
                <a:solidFill>
                  <a:srgbClr val="A7BC68"/>
                </a:solidFill>
              </a:rPr>
              <a:t>s)</a:t>
            </a:r>
            <a:endParaRPr lang="en-AT" sz="2000" dirty="0">
              <a:solidFill>
                <a:srgbClr val="A7BC68"/>
              </a:solidFill>
            </a:endParaRPr>
          </a:p>
        </p:txBody>
      </p:sp>
      <p:pic>
        <p:nvPicPr>
          <p:cNvPr id="10" name="Picture 9" descr="A logo with black dots and white text&#10;&#10;Description automatically generated">
            <a:extLst>
              <a:ext uri="{FF2B5EF4-FFF2-40B4-BE49-F238E27FC236}">
                <a16:creationId xmlns:a16="http://schemas.microsoft.com/office/drawing/2014/main" id="{326B4B85-2754-7BA3-C173-9AB4F76D5FFA}"/>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81AE1D7D-7B10-1E6A-DAE1-2946224CD60D}"/>
              </a:ext>
            </a:extLst>
          </p:cNvPr>
          <p:cNvSpPr>
            <a:spLocks noGrp="1"/>
          </p:cNvSpPr>
          <p:nvPr>
            <p:ph type="sldNum" sz="quarter" idx="12"/>
          </p:nvPr>
        </p:nvSpPr>
        <p:spPr/>
        <p:txBody>
          <a:bodyPr/>
          <a:lstStyle/>
          <a:p>
            <a:fld id="{3F2F24E0-991C-954E-9055-31908F0623D3}" type="slidenum">
              <a:rPr lang="en-AT" smtClean="0"/>
              <a:t>20</a:t>
            </a:fld>
            <a:endParaRPr lang="en-AT"/>
          </a:p>
        </p:txBody>
      </p:sp>
      <p:sp>
        <p:nvSpPr>
          <p:cNvPr id="3" name="TextBox 2">
            <a:extLst>
              <a:ext uri="{FF2B5EF4-FFF2-40B4-BE49-F238E27FC236}">
                <a16:creationId xmlns:a16="http://schemas.microsoft.com/office/drawing/2014/main" id="{E48D5FF3-28B8-63AA-7E29-FF17063A1778}"/>
              </a:ext>
            </a:extLst>
          </p:cNvPr>
          <p:cNvSpPr txBox="1"/>
          <p:nvPr/>
        </p:nvSpPr>
        <p:spPr>
          <a:xfrm>
            <a:off x="733770" y="5771420"/>
            <a:ext cx="3662669" cy="646331"/>
          </a:xfrm>
          <a:prstGeom prst="rect">
            <a:avLst/>
          </a:prstGeom>
          <a:noFill/>
        </p:spPr>
        <p:txBody>
          <a:bodyPr wrap="none" rtlCol="0">
            <a:spAutoFit/>
          </a:bodyPr>
          <a:lstStyle/>
          <a:p>
            <a:pPr algn="ctr"/>
            <a:r>
              <a:rPr lang="en-AT" dirty="0">
                <a:latin typeface="+mj-lt"/>
              </a:rPr>
              <a:t>Percentage count of generated labels </a:t>
            </a:r>
          </a:p>
          <a:p>
            <a:pPr algn="ctr"/>
            <a:r>
              <a:rPr lang="en-AT" dirty="0">
                <a:latin typeface="+mj-lt"/>
              </a:rPr>
              <a:t>by each of the selected CNNs</a:t>
            </a:r>
          </a:p>
        </p:txBody>
      </p:sp>
      <p:pic>
        <p:nvPicPr>
          <p:cNvPr id="7" name="Picture 6">
            <a:extLst>
              <a:ext uri="{FF2B5EF4-FFF2-40B4-BE49-F238E27FC236}">
                <a16:creationId xmlns:a16="http://schemas.microsoft.com/office/drawing/2014/main" id="{57225808-C4C6-87CA-DF38-14197E12E19F}"/>
              </a:ext>
            </a:extLst>
          </p:cNvPr>
          <p:cNvPicPr>
            <a:picLocks noChangeAspect="1"/>
          </p:cNvPicPr>
          <p:nvPr/>
        </p:nvPicPr>
        <p:blipFill>
          <a:blip r:embed="rId4"/>
          <a:stretch>
            <a:fillRect/>
          </a:stretch>
        </p:blipFill>
        <p:spPr>
          <a:xfrm>
            <a:off x="336255" y="1398434"/>
            <a:ext cx="4457700" cy="4356100"/>
          </a:xfrm>
          <a:prstGeom prst="rect">
            <a:avLst/>
          </a:prstGeom>
        </p:spPr>
      </p:pic>
      <p:sp>
        <p:nvSpPr>
          <p:cNvPr id="8" name="TextBox 7">
            <a:extLst>
              <a:ext uri="{FF2B5EF4-FFF2-40B4-BE49-F238E27FC236}">
                <a16:creationId xmlns:a16="http://schemas.microsoft.com/office/drawing/2014/main" id="{87CC33AE-85B0-57AA-3546-419B7FA98FFA}"/>
              </a:ext>
            </a:extLst>
          </p:cNvPr>
          <p:cNvSpPr txBox="1"/>
          <p:nvPr/>
        </p:nvSpPr>
        <p:spPr>
          <a:xfrm>
            <a:off x="5477711" y="1961636"/>
            <a:ext cx="6211317" cy="369332"/>
          </a:xfrm>
          <a:prstGeom prst="rect">
            <a:avLst/>
          </a:prstGeom>
          <a:noFill/>
        </p:spPr>
        <p:txBody>
          <a:bodyPr wrap="none" rtlCol="0">
            <a:spAutoFit/>
          </a:bodyPr>
          <a:lstStyle/>
          <a:p>
            <a:pPr algn="ctr"/>
            <a:r>
              <a:rPr lang="en-AT" dirty="0"/>
              <a:t>Detection performance metrics on </a:t>
            </a:r>
            <a:r>
              <a:rPr lang="en-GB" dirty="0"/>
              <a:t>the </a:t>
            </a:r>
            <a:r>
              <a:rPr lang="en-US" dirty="0"/>
              <a:t>test </a:t>
            </a:r>
            <a:r>
              <a:rPr lang="en-AT" dirty="0"/>
              <a:t>set for </a:t>
            </a:r>
            <a:r>
              <a:rPr lang="en-AT" dirty="0">
                <a:latin typeface="+mj-lt"/>
              </a:rPr>
              <a:t>insect-level</a:t>
            </a:r>
          </a:p>
        </p:txBody>
      </p:sp>
      <p:graphicFrame>
        <p:nvGraphicFramePr>
          <p:cNvPr id="11" name="Table 10">
            <a:extLst>
              <a:ext uri="{FF2B5EF4-FFF2-40B4-BE49-F238E27FC236}">
                <a16:creationId xmlns:a16="http://schemas.microsoft.com/office/drawing/2014/main" id="{58F5E03B-F962-D9B1-0371-358A90BDC3C1}"/>
              </a:ext>
            </a:extLst>
          </p:cNvPr>
          <p:cNvGraphicFramePr>
            <a:graphicFrameLocks noGrp="1"/>
          </p:cNvGraphicFramePr>
          <p:nvPr>
            <p:extLst>
              <p:ext uri="{D42A27DB-BD31-4B8C-83A1-F6EECF244321}">
                <p14:modId xmlns:p14="http://schemas.microsoft.com/office/powerpoint/2010/main" val="3537910884"/>
              </p:ext>
            </p:extLst>
          </p:nvPr>
        </p:nvGraphicFramePr>
        <p:xfrm>
          <a:off x="6156081" y="2687320"/>
          <a:ext cx="4854576" cy="1483360"/>
        </p:xfrm>
        <a:graphic>
          <a:graphicData uri="http://schemas.openxmlformats.org/drawingml/2006/table">
            <a:tbl>
              <a:tblPr firstRow="1" bandRow="1">
                <a:tableStyleId>{93296810-A885-4BE3-A3E7-6D5BEEA58F35}</a:tableStyleId>
              </a:tblPr>
              <a:tblGrid>
                <a:gridCol w="1618192">
                  <a:extLst>
                    <a:ext uri="{9D8B030D-6E8A-4147-A177-3AD203B41FA5}">
                      <a16:colId xmlns:a16="http://schemas.microsoft.com/office/drawing/2014/main" val="2740089696"/>
                    </a:ext>
                  </a:extLst>
                </a:gridCol>
                <a:gridCol w="1618192">
                  <a:extLst>
                    <a:ext uri="{9D8B030D-6E8A-4147-A177-3AD203B41FA5}">
                      <a16:colId xmlns:a16="http://schemas.microsoft.com/office/drawing/2014/main" val="1377227188"/>
                    </a:ext>
                  </a:extLst>
                </a:gridCol>
                <a:gridCol w="1618192">
                  <a:extLst>
                    <a:ext uri="{9D8B030D-6E8A-4147-A177-3AD203B41FA5}">
                      <a16:colId xmlns:a16="http://schemas.microsoft.com/office/drawing/2014/main" val="3692124290"/>
                    </a:ext>
                  </a:extLst>
                </a:gridCol>
              </a:tblGrid>
              <a:tr h="370840">
                <a:tc>
                  <a:txBody>
                    <a:bodyPr/>
                    <a:lstStyle/>
                    <a:p>
                      <a:pPr algn="ctr"/>
                      <a:r>
                        <a:rPr lang="en-AT" dirty="0">
                          <a:latin typeface="+mj-lt"/>
                        </a:rPr>
                        <a:t>Model</a:t>
                      </a:r>
                    </a:p>
                  </a:txBody>
                  <a:tcPr>
                    <a:solidFill>
                      <a:srgbClr val="63723F"/>
                    </a:solidFill>
                  </a:tcPr>
                </a:tc>
                <a:tc>
                  <a:txBody>
                    <a:bodyPr/>
                    <a:lstStyle/>
                    <a:p>
                      <a:pPr algn="ctr"/>
                      <a:r>
                        <a:rPr lang="en-AT" dirty="0">
                          <a:latin typeface="+mj-lt"/>
                        </a:rPr>
                        <a:t>mAP@50-95</a:t>
                      </a:r>
                    </a:p>
                  </a:txBody>
                  <a:tcPr>
                    <a:solidFill>
                      <a:srgbClr val="63723F"/>
                    </a:solidFill>
                  </a:tcPr>
                </a:tc>
                <a:tc>
                  <a:txBody>
                    <a:bodyPr/>
                    <a:lstStyle/>
                    <a:p>
                      <a:pPr algn="ctr"/>
                      <a:r>
                        <a:rPr lang="en-AT" dirty="0">
                          <a:latin typeface="+mj-lt"/>
                        </a:rPr>
                        <a:t>F1 Score</a:t>
                      </a:r>
                    </a:p>
                  </a:txBody>
                  <a:tcPr>
                    <a:solidFill>
                      <a:srgbClr val="63723F"/>
                    </a:solidFill>
                  </a:tcPr>
                </a:tc>
                <a:extLst>
                  <a:ext uri="{0D108BD9-81ED-4DB2-BD59-A6C34878D82A}">
                    <a16:rowId xmlns:a16="http://schemas.microsoft.com/office/drawing/2014/main" val="1008306894"/>
                  </a:ext>
                </a:extLst>
              </a:tr>
              <a:tr h="370840">
                <a:tc>
                  <a:txBody>
                    <a:bodyPr/>
                    <a:lstStyle/>
                    <a:p>
                      <a:pPr algn="ctr"/>
                      <a:r>
                        <a:rPr lang="en-AT" dirty="0">
                          <a:latin typeface="+mj-lt"/>
                        </a:rPr>
                        <a:t>YOLOv8</a:t>
                      </a:r>
                    </a:p>
                  </a:txBody>
                  <a:tcPr/>
                </a:tc>
                <a:tc>
                  <a:txBody>
                    <a:bodyPr/>
                    <a:lstStyle/>
                    <a:p>
                      <a:pPr algn="ctr"/>
                      <a:r>
                        <a:rPr lang="en-AT" dirty="0">
                          <a:latin typeface="+mj-lt"/>
                        </a:rPr>
                        <a:t>0.36</a:t>
                      </a:r>
                    </a:p>
                  </a:txBody>
                  <a:tcPr/>
                </a:tc>
                <a:tc>
                  <a:txBody>
                    <a:bodyPr/>
                    <a:lstStyle/>
                    <a:p>
                      <a:pPr algn="ctr"/>
                      <a:r>
                        <a:rPr lang="en-AT" dirty="0">
                          <a:latin typeface="+mj-lt"/>
                        </a:rPr>
                        <a:t>0.51</a:t>
                      </a:r>
                    </a:p>
                  </a:txBody>
                  <a:tcPr/>
                </a:tc>
                <a:extLst>
                  <a:ext uri="{0D108BD9-81ED-4DB2-BD59-A6C34878D82A}">
                    <a16:rowId xmlns:a16="http://schemas.microsoft.com/office/drawing/2014/main" val="972039959"/>
                  </a:ext>
                </a:extLst>
              </a:tr>
              <a:tr h="370840">
                <a:tc>
                  <a:txBody>
                    <a:bodyPr/>
                    <a:lstStyle/>
                    <a:p>
                      <a:pPr algn="ctr"/>
                      <a:r>
                        <a:rPr lang="en-AT" dirty="0">
                          <a:latin typeface="+mj-lt"/>
                        </a:rPr>
                        <a:t>Faster-RCNN</a:t>
                      </a:r>
                    </a:p>
                  </a:txBody>
                  <a:tcPr/>
                </a:tc>
                <a:tc>
                  <a:txBody>
                    <a:bodyPr/>
                    <a:lstStyle/>
                    <a:p>
                      <a:pPr algn="ctr"/>
                      <a:r>
                        <a:rPr lang="en-AT" dirty="0">
                          <a:latin typeface="+mj-lt"/>
                        </a:rPr>
                        <a:t>0.10</a:t>
                      </a:r>
                    </a:p>
                  </a:txBody>
                  <a:tcPr/>
                </a:tc>
                <a:tc>
                  <a:txBody>
                    <a:bodyPr/>
                    <a:lstStyle/>
                    <a:p>
                      <a:pPr algn="ctr"/>
                      <a:r>
                        <a:rPr lang="en-AT" dirty="0">
                          <a:latin typeface="+mj-lt"/>
                        </a:rPr>
                        <a:t>0.18</a:t>
                      </a:r>
                    </a:p>
                  </a:txBody>
                  <a:tcPr/>
                </a:tc>
                <a:extLst>
                  <a:ext uri="{0D108BD9-81ED-4DB2-BD59-A6C34878D82A}">
                    <a16:rowId xmlns:a16="http://schemas.microsoft.com/office/drawing/2014/main" val="3892080183"/>
                  </a:ext>
                </a:extLst>
              </a:tr>
              <a:tr h="370840">
                <a:tc>
                  <a:txBody>
                    <a:bodyPr/>
                    <a:lstStyle/>
                    <a:p>
                      <a:pPr algn="ctr"/>
                      <a:r>
                        <a:rPr lang="en-AT" dirty="0">
                          <a:latin typeface="+mj-lt"/>
                        </a:rPr>
                        <a:t>RetinaNet</a:t>
                      </a:r>
                    </a:p>
                  </a:txBody>
                  <a:tcPr/>
                </a:tc>
                <a:tc>
                  <a:txBody>
                    <a:bodyPr/>
                    <a:lstStyle/>
                    <a:p>
                      <a:pPr algn="ctr"/>
                      <a:r>
                        <a:rPr lang="en-AT" dirty="0">
                          <a:latin typeface="+mj-lt"/>
                        </a:rPr>
                        <a:t>0.11</a:t>
                      </a:r>
                    </a:p>
                  </a:txBody>
                  <a:tcPr/>
                </a:tc>
                <a:tc>
                  <a:txBody>
                    <a:bodyPr/>
                    <a:lstStyle/>
                    <a:p>
                      <a:pPr algn="ctr"/>
                      <a:r>
                        <a:rPr lang="en-AT" dirty="0">
                          <a:latin typeface="+mj-lt"/>
                        </a:rPr>
                        <a:t>0.52</a:t>
                      </a:r>
                    </a:p>
                  </a:txBody>
                  <a:tcPr/>
                </a:tc>
                <a:extLst>
                  <a:ext uri="{0D108BD9-81ED-4DB2-BD59-A6C34878D82A}">
                    <a16:rowId xmlns:a16="http://schemas.microsoft.com/office/drawing/2014/main" val="733846022"/>
                  </a:ext>
                </a:extLst>
              </a:tr>
            </a:tbl>
          </a:graphicData>
        </a:graphic>
      </p:graphicFrame>
    </p:spTree>
    <p:extLst>
      <p:ext uri="{BB962C8B-B14F-4D97-AF65-F5344CB8AC3E}">
        <p14:creationId xmlns:p14="http://schemas.microsoft.com/office/powerpoint/2010/main" val="391135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42BCE-00E0-A635-E597-17CD0F5AC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C47B5-544B-880B-62F4-1AD0955CD809}"/>
              </a:ext>
            </a:extLst>
          </p:cNvPr>
          <p:cNvSpPr>
            <a:spLocks noGrp="1"/>
          </p:cNvSpPr>
          <p:nvPr>
            <p:ph type="title"/>
          </p:nvPr>
        </p:nvSpPr>
        <p:spPr>
          <a:xfrm>
            <a:off x="336254" y="408672"/>
            <a:ext cx="11855745" cy="1325563"/>
          </a:xfrm>
        </p:spPr>
        <p:txBody>
          <a:bodyPr/>
          <a:lstStyle/>
          <a:p>
            <a:r>
              <a:rPr lang="en-AT" dirty="0"/>
              <a:t>Results </a:t>
            </a:r>
            <a:r>
              <a:rPr lang="en-AT" sz="2000" dirty="0">
                <a:solidFill>
                  <a:srgbClr val="A7BC68"/>
                </a:solidFill>
              </a:rPr>
              <a:t>(Species-level Detection on original scales of validation as test set – Best configurations)</a:t>
            </a:r>
          </a:p>
        </p:txBody>
      </p:sp>
      <p:pic>
        <p:nvPicPr>
          <p:cNvPr id="10" name="Picture 9" descr="A logo with black dots and white text&#10;&#10;Description automatically generated">
            <a:extLst>
              <a:ext uri="{FF2B5EF4-FFF2-40B4-BE49-F238E27FC236}">
                <a16:creationId xmlns:a16="http://schemas.microsoft.com/office/drawing/2014/main" id="{48E5C3CC-186B-4122-4E3F-9943D3ECFE3F}"/>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C8A0171A-7455-C117-F0E4-C6F2A93E026F}"/>
              </a:ext>
            </a:extLst>
          </p:cNvPr>
          <p:cNvSpPr>
            <a:spLocks noGrp="1"/>
          </p:cNvSpPr>
          <p:nvPr>
            <p:ph type="sldNum" sz="quarter" idx="12"/>
          </p:nvPr>
        </p:nvSpPr>
        <p:spPr/>
        <p:txBody>
          <a:bodyPr/>
          <a:lstStyle/>
          <a:p>
            <a:fld id="{3F2F24E0-991C-954E-9055-31908F0623D3}" type="slidenum">
              <a:rPr lang="en-AT" smtClean="0"/>
              <a:t>21</a:t>
            </a:fld>
            <a:endParaRPr lang="en-AT"/>
          </a:p>
        </p:txBody>
      </p:sp>
      <p:sp>
        <p:nvSpPr>
          <p:cNvPr id="9" name="TextBox 8">
            <a:extLst>
              <a:ext uri="{FF2B5EF4-FFF2-40B4-BE49-F238E27FC236}">
                <a16:creationId xmlns:a16="http://schemas.microsoft.com/office/drawing/2014/main" id="{EF1630C4-0EC6-3AAA-ABCA-0D7A7644CD70}"/>
              </a:ext>
            </a:extLst>
          </p:cNvPr>
          <p:cNvSpPr txBox="1"/>
          <p:nvPr/>
        </p:nvSpPr>
        <p:spPr>
          <a:xfrm>
            <a:off x="376202" y="6075144"/>
            <a:ext cx="3662669" cy="646331"/>
          </a:xfrm>
          <a:prstGeom prst="rect">
            <a:avLst/>
          </a:prstGeom>
          <a:noFill/>
        </p:spPr>
        <p:txBody>
          <a:bodyPr wrap="none" rtlCol="0">
            <a:spAutoFit/>
          </a:bodyPr>
          <a:lstStyle/>
          <a:p>
            <a:pPr algn="ctr"/>
            <a:r>
              <a:rPr lang="en-AT" dirty="0">
                <a:latin typeface="+mj-lt"/>
              </a:rPr>
              <a:t>Percentage count of generated labels </a:t>
            </a:r>
          </a:p>
          <a:p>
            <a:pPr algn="ctr"/>
            <a:r>
              <a:rPr lang="en-AT" dirty="0">
                <a:latin typeface="+mj-lt"/>
              </a:rPr>
              <a:t>by each of the selected CNNs</a:t>
            </a:r>
          </a:p>
        </p:txBody>
      </p:sp>
      <p:pic>
        <p:nvPicPr>
          <p:cNvPr id="5" name="Picture 4">
            <a:extLst>
              <a:ext uri="{FF2B5EF4-FFF2-40B4-BE49-F238E27FC236}">
                <a16:creationId xmlns:a16="http://schemas.microsoft.com/office/drawing/2014/main" id="{998AEF50-B297-3D1C-8838-10EAADFDD583}"/>
              </a:ext>
            </a:extLst>
          </p:cNvPr>
          <p:cNvPicPr>
            <a:picLocks noChangeAspect="1"/>
          </p:cNvPicPr>
          <p:nvPr/>
        </p:nvPicPr>
        <p:blipFill>
          <a:blip r:embed="rId4"/>
          <a:stretch>
            <a:fillRect/>
          </a:stretch>
        </p:blipFill>
        <p:spPr>
          <a:xfrm>
            <a:off x="336255" y="1612899"/>
            <a:ext cx="5219796" cy="4739243"/>
          </a:xfrm>
          <a:prstGeom prst="rect">
            <a:avLst/>
          </a:prstGeom>
        </p:spPr>
      </p:pic>
      <p:sp>
        <p:nvSpPr>
          <p:cNvPr id="7" name="TextBox 6">
            <a:extLst>
              <a:ext uri="{FF2B5EF4-FFF2-40B4-BE49-F238E27FC236}">
                <a16:creationId xmlns:a16="http://schemas.microsoft.com/office/drawing/2014/main" id="{1FEF0799-9101-11FD-A92F-2F223C6EA855}"/>
              </a:ext>
            </a:extLst>
          </p:cNvPr>
          <p:cNvSpPr txBox="1"/>
          <p:nvPr/>
        </p:nvSpPr>
        <p:spPr>
          <a:xfrm>
            <a:off x="5557107" y="1776970"/>
            <a:ext cx="6366871" cy="369332"/>
          </a:xfrm>
          <a:prstGeom prst="rect">
            <a:avLst/>
          </a:prstGeom>
          <a:noFill/>
        </p:spPr>
        <p:txBody>
          <a:bodyPr wrap="none" rtlCol="0">
            <a:spAutoFit/>
          </a:bodyPr>
          <a:lstStyle/>
          <a:p>
            <a:pPr algn="ctr"/>
            <a:r>
              <a:rPr lang="en-AT" dirty="0"/>
              <a:t>Detection performance metrics on </a:t>
            </a:r>
            <a:r>
              <a:rPr lang="en-GB" dirty="0"/>
              <a:t>the </a:t>
            </a:r>
            <a:r>
              <a:rPr lang="en-AT" dirty="0"/>
              <a:t>test set for </a:t>
            </a:r>
            <a:r>
              <a:rPr lang="en-AT" dirty="0">
                <a:latin typeface="+mj-lt"/>
              </a:rPr>
              <a:t>species-level</a:t>
            </a:r>
          </a:p>
        </p:txBody>
      </p:sp>
      <p:graphicFrame>
        <p:nvGraphicFramePr>
          <p:cNvPr id="11" name="Table 10">
            <a:extLst>
              <a:ext uri="{FF2B5EF4-FFF2-40B4-BE49-F238E27FC236}">
                <a16:creationId xmlns:a16="http://schemas.microsoft.com/office/drawing/2014/main" id="{71D2FFB3-555D-21EF-98E6-167DEC3CA540}"/>
              </a:ext>
            </a:extLst>
          </p:cNvPr>
          <p:cNvGraphicFramePr>
            <a:graphicFrameLocks noGrp="1"/>
          </p:cNvGraphicFramePr>
          <p:nvPr>
            <p:extLst>
              <p:ext uri="{D42A27DB-BD31-4B8C-83A1-F6EECF244321}">
                <p14:modId xmlns:p14="http://schemas.microsoft.com/office/powerpoint/2010/main" val="2914638489"/>
              </p:ext>
            </p:extLst>
          </p:nvPr>
        </p:nvGraphicFramePr>
        <p:xfrm>
          <a:off x="5338218" y="2521641"/>
          <a:ext cx="6544764" cy="1814718"/>
        </p:xfrm>
        <a:graphic>
          <a:graphicData uri="http://schemas.openxmlformats.org/drawingml/2006/table">
            <a:tbl>
              <a:tblPr firstRow="1" bandRow="1">
                <a:tableStyleId>{93296810-A885-4BE3-A3E7-6D5BEEA58F35}</a:tableStyleId>
              </a:tblPr>
              <a:tblGrid>
                <a:gridCol w="1636191">
                  <a:extLst>
                    <a:ext uri="{9D8B030D-6E8A-4147-A177-3AD203B41FA5}">
                      <a16:colId xmlns:a16="http://schemas.microsoft.com/office/drawing/2014/main" val="2740089696"/>
                    </a:ext>
                  </a:extLst>
                </a:gridCol>
                <a:gridCol w="1636191">
                  <a:extLst>
                    <a:ext uri="{9D8B030D-6E8A-4147-A177-3AD203B41FA5}">
                      <a16:colId xmlns:a16="http://schemas.microsoft.com/office/drawing/2014/main" val="1377227188"/>
                    </a:ext>
                  </a:extLst>
                </a:gridCol>
                <a:gridCol w="1636191">
                  <a:extLst>
                    <a:ext uri="{9D8B030D-6E8A-4147-A177-3AD203B41FA5}">
                      <a16:colId xmlns:a16="http://schemas.microsoft.com/office/drawing/2014/main" val="3692124290"/>
                    </a:ext>
                  </a:extLst>
                </a:gridCol>
                <a:gridCol w="1636191">
                  <a:extLst>
                    <a:ext uri="{9D8B030D-6E8A-4147-A177-3AD203B41FA5}">
                      <a16:colId xmlns:a16="http://schemas.microsoft.com/office/drawing/2014/main" val="2978286203"/>
                    </a:ext>
                  </a:extLst>
                </a:gridCol>
              </a:tblGrid>
              <a:tr h="662766">
                <a:tc>
                  <a:txBody>
                    <a:bodyPr/>
                    <a:lstStyle/>
                    <a:p>
                      <a:pPr algn="ctr"/>
                      <a:r>
                        <a:rPr lang="en-AT" dirty="0">
                          <a:latin typeface="+mj-lt"/>
                        </a:rPr>
                        <a:t>Model</a:t>
                      </a:r>
                    </a:p>
                  </a:txBody>
                  <a:tcPr anchor="ctr">
                    <a:solidFill>
                      <a:srgbClr val="63723F"/>
                    </a:solidFill>
                  </a:tcPr>
                </a:tc>
                <a:tc>
                  <a:txBody>
                    <a:bodyPr/>
                    <a:lstStyle/>
                    <a:p>
                      <a:pPr algn="ctr"/>
                      <a:r>
                        <a:rPr lang="en-AT" dirty="0">
                          <a:latin typeface="+mj-lt"/>
                        </a:rPr>
                        <a:t>Weighted mAP@50-95</a:t>
                      </a:r>
                    </a:p>
                  </a:txBody>
                  <a:tcPr anchor="ctr">
                    <a:solidFill>
                      <a:srgbClr val="63723F"/>
                    </a:solidFill>
                  </a:tcPr>
                </a:tc>
                <a:tc>
                  <a:txBody>
                    <a:bodyPr/>
                    <a:lstStyle/>
                    <a:p>
                      <a:pPr algn="ctr"/>
                      <a:r>
                        <a:rPr lang="en-AT" dirty="0">
                          <a:latin typeface="+mj-lt"/>
                        </a:rPr>
                        <a:t>Overal mAP</a:t>
                      </a:r>
                    </a:p>
                  </a:txBody>
                  <a:tcPr anchor="ctr">
                    <a:solidFill>
                      <a:srgbClr val="63723F"/>
                    </a:solidFill>
                  </a:tcPr>
                </a:tc>
                <a:tc>
                  <a:txBody>
                    <a:bodyPr/>
                    <a:lstStyle/>
                    <a:p>
                      <a:pPr algn="ctr"/>
                      <a:r>
                        <a:rPr lang="en-AT" dirty="0">
                          <a:latin typeface="+mj-lt"/>
                        </a:rPr>
                        <a:t>Weighted F1 Score</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dirty="0">
                          <a:latin typeface="+mj-lt"/>
                        </a:rPr>
                        <a:t>YOLO</a:t>
                      </a:r>
                    </a:p>
                  </a:txBody>
                  <a:tcPr anchor="ctr"/>
                </a:tc>
                <a:tc>
                  <a:txBody>
                    <a:bodyPr/>
                    <a:lstStyle/>
                    <a:p>
                      <a:pPr algn="ctr"/>
                      <a:r>
                        <a:rPr lang="en-AT" dirty="0">
                          <a:latin typeface="+mj-lt"/>
                        </a:rPr>
                        <a:t>0.34</a:t>
                      </a:r>
                    </a:p>
                  </a:txBody>
                  <a:tcPr anchor="ctr"/>
                </a:tc>
                <a:tc>
                  <a:txBody>
                    <a:bodyPr/>
                    <a:lstStyle/>
                    <a:p>
                      <a:pPr algn="ctr"/>
                      <a:r>
                        <a:rPr lang="en-AT" dirty="0">
                          <a:latin typeface="+mj-lt"/>
                        </a:rPr>
                        <a:t>0.38</a:t>
                      </a:r>
                    </a:p>
                  </a:txBody>
                  <a:tcPr anchor="ctr"/>
                </a:tc>
                <a:tc>
                  <a:txBody>
                    <a:bodyPr/>
                    <a:lstStyle/>
                    <a:p>
                      <a:pPr algn="ctr"/>
                      <a:r>
                        <a:rPr lang="en-AT" dirty="0">
                          <a:latin typeface="+mj-lt"/>
                        </a:rPr>
                        <a:t>0.37</a:t>
                      </a:r>
                    </a:p>
                  </a:txBody>
                  <a:tcPr anchor="ctr"/>
                </a:tc>
                <a:extLst>
                  <a:ext uri="{0D108BD9-81ED-4DB2-BD59-A6C34878D82A}">
                    <a16:rowId xmlns:a16="http://schemas.microsoft.com/office/drawing/2014/main" val="972039959"/>
                  </a:ext>
                </a:extLst>
              </a:tr>
              <a:tr h="383984">
                <a:tc>
                  <a:txBody>
                    <a:bodyPr/>
                    <a:lstStyle/>
                    <a:p>
                      <a:pPr algn="ctr"/>
                      <a:r>
                        <a:rPr lang="en-AT" dirty="0">
                          <a:latin typeface="+mj-lt"/>
                        </a:rPr>
                        <a:t>Faster-RCNN</a:t>
                      </a:r>
                    </a:p>
                  </a:txBody>
                  <a:tcPr anchor="ctr"/>
                </a:tc>
                <a:tc>
                  <a:txBody>
                    <a:bodyPr/>
                    <a:lstStyle/>
                    <a:p>
                      <a:pPr algn="ctr"/>
                      <a:r>
                        <a:rPr lang="en-AT" dirty="0">
                          <a:latin typeface="+mj-lt"/>
                        </a:rPr>
                        <a:t>0.13</a:t>
                      </a:r>
                    </a:p>
                  </a:txBody>
                  <a:tcPr anchor="ctr"/>
                </a:tc>
                <a:tc>
                  <a:txBody>
                    <a:bodyPr/>
                    <a:lstStyle/>
                    <a:p>
                      <a:pPr algn="ctr"/>
                      <a:r>
                        <a:rPr lang="en-AT" dirty="0">
                          <a:latin typeface="+mj-lt"/>
                        </a:rPr>
                        <a:t>0.14</a:t>
                      </a:r>
                    </a:p>
                  </a:txBody>
                  <a:tcPr anchor="ctr"/>
                </a:tc>
                <a:tc>
                  <a:txBody>
                    <a:bodyPr/>
                    <a:lstStyle/>
                    <a:p>
                      <a:pPr algn="ctr"/>
                      <a:r>
                        <a:rPr lang="en-AT" dirty="0">
                          <a:latin typeface="+mj-lt"/>
                        </a:rPr>
                        <a:t>0.25</a:t>
                      </a:r>
                    </a:p>
                  </a:txBody>
                  <a:tcPr anchor="ctr"/>
                </a:tc>
                <a:extLst>
                  <a:ext uri="{0D108BD9-81ED-4DB2-BD59-A6C34878D82A}">
                    <a16:rowId xmlns:a16="http://schemas.microsoft.com/office/drawing/2014/main" val="3892080183"/>
                  </a:ext>
                </a:extLst>
              </a:tr>
              <a:tr h="383984">
                <a:tc>
                  <a:txBody>
                    <a:bodyPr/>
                    <a:lstStyle/>
                    <a:p>
                      <a:pPr algn="ctr"/>
                      <a:r>
                        <a:rPr lang="en-AT" dirty="0">
                          <a:latin typeface="+mj-lt"/>
                        </a:rPr>
                        <a:t>RetinaNet</a:t>
                      </a:r>
                    </a:p>
                  </a:txBody>
                  <a:tcPr anchor="ctr"/>
                </a:tc>
                <a:tc>
                  <a:txBody>
                    <a:bodyPr/>
                    <a:lstStyle/>
                    <a:p>
                      <a:pPr algn="ctr"/>
                      <a:r>
                        <a:rPr lang="en-AT" dirty="0">
                          <a:latin typeface="+mj-lt"/>
                        </a:rPr>
                        <a:t>0.13</a:t>
                      </a:r>
                    </a:p>
                  </a:txBody>
                  <a:tcPr anchor="ctr"/>
                </a:tc>
                <a:tc>
                  <a:txBody>
                    <a:bodyPr/>
                    <a:lstStyle/>
                    <a:p>
                      <a:pPr algn="ctr"/>
                      <a:r>
                        <a:rPr lang="en-AT" dirty="0">
                          <a:latin typeface="+mj-lt"/>
                        </a:rPr>
                        <a:t>0.13</a:t>
                      </a:r>
                    </a:p>
                  </a:txBody>
                  <a:tcPr anchor="ctr"/>
                </a:tc>
                <a:tc>
                  <a:txBody>
                    <a:bodyPr/>
                    <a:lstStyle/>
                    <a:p>
                      <a:pPr algn="ctr"/>
                      <a:r>
                        <a:rPr lang="en-AT" dirty="0">
                          <a:latin typeface="+mj-lt"/>
                        </a:rPr>
                        <a:t>0.31</a:t>
                      </a:r>
                    </a:p>
                  </a:txBody>
                  <a:tcPr anchor="ctr"/>
                </a:tc>
                <a:extLst>
                  <a:ext uri="{0D108BD9-81ED-4DB2-BD59-A6C34878D82A}">
                    <a16:rowId xmlns:a16="http://schemas.microsoft.com/office/drawing/2014/main" val="733846022"/>
                  </a:ext>
                </a:extLst>
              </a:tr>
            </a:tbl>
          </a:graphicData>
        </a:graphic>
      </p:graphicFrame>
    </p:spTree>
    <p:extLst>
      <p:ext uri="{BB962C8B-B14F-4D97-AF65-F5344CB8AC3E}">
        <p14:creationId xmlns:p14="http://schemas.microsoft.com/office/powerpoint/2010/main" val="26055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73B67-2747-0529-068A-E99623DDC2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716EB-E54D-E2FE-0CD8-43E8E688AB29}"/>
              </a:ext>
            </a:extLst>
          </p:cNvPr>
          <p:cNvSpPr>
            <a:spLocks noGrp="1"/>
          </p:cNvSpPr>
          <p:nvPr>
            <p:ph type="title"/>
          </p:nvPr>
        </p:nvSpPr>
        <p:spPr>
          <a:xfrm>
            <a:off x="336254" y="408672"/>
            <a:ext cx="11714229" cy="1325563"/>
          </a:xfrm>
        </p:spPr>
        <p:txBody>
          <a:bodyPr/>
          <a:lstStyle/>
          <a:p>
            <a:r>
              <a:rPr lang="en-AT" dirty="0"/>
              <a:t>Results </a:t>
            </a:r>
            <a:r>
              <a:rPr lang="en-AT" sz="2000" dirty="0">
                <a:solidFill>
                  <a:srgbClr val="A7BC68"/>
                </a:solidFill>
              </a:rPr>
              <a:t>(Species-level Detection on original scales of validation as test set – Best Configurations)</a:t>
            </a:r>
          </a:p>
        </p:txBody>
      </p:sp>
      <p:pic>
        <p:nvPicPr>
          <p:cNvPr id="10" name="Picture 9" descr="A logo with black dots and white text&#10;&#10;Description automatically generated">
            <a:extLst>
              <a:ext uri="{FF2B5EF4-FFF2-40B4-BE49-F238E27FC236}">
                <a16:creationId xmlns:a16="http://schemas.microsoft.com/office/drawing/2014/main" id="{C5855D54-B755-936C-3CDA-5C30CB529698}"/>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2C66F0C9-00DD-381D-898A-3229D877ABAF}"/>
              </a:ext>
            </a:extLst>
          </p:cNvPr>
          <p:cNvSpPr>
            <a:spLocks noGrp="1"/>
          </p:cNvSpPr>
          <p:nvPr>
            <p:ph type="sldNum" sz="quarter" idx="12"/>
          </p:nvPr>
        </p:nvSpPr>
        <p:spPr/>
        <p:txBody>
          <a:bodyPr/>
          <a:lstStyle/>
          <a:p>
            <a:fld id="{3F2F24E0-991C-954E-9055-31908F0623D3}" type="slidenum">
              <a:rPr lang="en-AT" smtClean="0"/>
              <a:t>22</a:t>
            </a:fld>
            <a:endParaRPr lang="en-AT"/>
          </a:p>
        </p:txBody>
      </p:sp>
      <p:pic>
        <p:nvPicPr>
          <p:cNvPr id="12" name="Picture 11">
            <a:extLst>
              <a:ext uri="{FF2B5EF4-FFF2-40B4-BE49-F238E27FC236}">
                <a16:creationId xmlns:a16="http://schemas.microsoft.com/office/drawing/2014/main" id="{95AAF224-34A8-31EA-2EFA-9F4ACF5337DB}"/>
              </a:ext>
            </a:extLst>
          </p:cNvPr>
          <p:cNvPicPr>
            <a:picLocks noChangeAspect="1"/>
          </p:cNvPicPr>
          <p:nvPr/>
        </p:nvPicPr>
        <p:blipFill>
          <a:blip r:embed="rId4"/>
          <a:stretch>
            <a:fillRect/>
          </a:stretch>
        </p:blipFill>
        <p:spPr>
          <a:xfrm>
            <a:off x="9122171" y="4231183"/>
            <a:ext cx="1329428" cy="936930"/>
          </a:xfrm>
          <a:prstGeom prst="rect">
            <a:avLst/>
          </a:prstGeom>
        </p:spPr>
      </p:pic>
      <p:pic>
        <p:nvPicPr>
          <p:cNvPr id="13" name="Picture 12">
            <a:extLst>
              <a:ext uri="{FF2B5EF4-FFF2-40B4-BE49-F238E27FC236}">
                <a16:creationId xmlns:a16="http://schemas.microsoft.com/office/drawing/2014/main" id="{31DB3EE9-60EA-DA92-B8ED-741B293D9ED3}"/>
              </a:ext>
            </a:extLst>
          </p:cNvPr>
          <p:cNvPicPr>
            <a:picLocks noChangeAspect="1"/>
          </p:cNvPicPr>
          <p:nvPr/>
        </p:nvPicPr>
        <p:blipFill>
          <a:blip r:embed="rId5"/>
          <a:stretch>
            <a:fillRect/>
          </a:stretch>
        </p:blipFill>
        <p:spPr>
          <a:xfrm>
            <a:off x="4831175" y="4353111"/>
            <a:ext cx="1058341" cy="693072"/>
          </a:xfrm>
          <a:prstGeom prst="rect">
            <a:avLst/>
          </a:prstGeom>
        </p:spPr>
      </p:pic>
      <p:pic>
        <p:nvPicPr>
          <p:cNvPr id="14" name="Picture 13">
            <a:extLst>
              <a:ext uri="{FF2B5EF4-FFF2-40B4-BE49-F238E27FC236}">
                <a16:creationId xmlns:a16="http://schemas.microsoft.com/office/drawing/2014/main" id="{3D77C1E7-2F77-4F58-ABC5-E1722785A106}"/>
              </a:ext>
            </a:extLst>
          </p:cNvPr>
          <p:cNvPicPr>
            <a:picLocks noChangeAspect="1"/>
          </p:cNvPicPr>
          <p:nvPr/>
        </p:nvPicPr>
        <p:blipFill>
          <a:blip r:embed="rId6"/>
          <a:stretch>
            <a:fillRect/>
          </a:stretch>
        </p:blipFill>
        <p:spPr>
          <a:xfrm>
            <a:off x="7721148" y="4268341"/>
            <a:ext cx="979182" cy="862613"/>
          </a:xfrm>
          <a:prstGeom prst="rect">
            <a:avLst/>
          </a:prstGeom>
        </p:spPr>
      </p:pic>
      <p:pic>
        <p:nvPicPr>
          <p:cNvPr id="15" name="Picture 14">
            <a:extLst>
              <a:ext uri="{FF2B5EF4-FFF2-40B4-BE49-F238E27FC236}">
                <a16:creationId xmlns:a16="http://schemas.microsoft.com/office/drawing/2014/main" id="{0146C13A-95A8-7F5A-4DDA-D18EA1008D3C}"/>
              </a:ext>
            </a:extLst>
          </p:cNvPr>
          <p:cNvPicPr>
            <a:picLocks noChangeAspect="1"/>
          </p:cNvPicPr>
          <p:nvPr/>
        </p:nvPicPr>
        <p:blipFill>
          <a:blip r:embed="rId7"/>
          <a:stretch>
            <a:fillRect/>
          </a:stretch>
        </p:blipFill>
        <p:spPr>
          <a:xfrm>
            <a:off x="3371889" y="4221638"/>
            <a:ext cx="979182" cy="979182"/>
          </a:xfrm>
          <a:prstGeom prst="rect">
            <a:avLst/>
          </a:prstGeom>
        </p:spPr>
      </p:pic>
      <p:pic>
        <p:nvPicPr>
          <p:cNvPr id="16" name="Picture 15">
            <a:extLst>
              <a:ext uri="{FF2B5EF4-FFF2-40B4-BE49-F238E27FC236}">
                <a16:creationId xmlns:a16="http://schemas.microsoft.com/office/drawing/2014/main" id="{BBFCC48C-92D8-67EE-F7C1-3D120D9D2EF2}"/>
              </a:ext>
            </a:extLst>
          </p:cNvPr>
          <p:cNvPicPr>
            <a:picLocks noChangeAspect="1"/>
          </p:cNvPicPr>
          <p:nvPr/>
        </p:nvPicPr>
        <p:blipFill>
          <a:blip r:embed="rId8"/>
          <a:stretch>
            <a:fillRect/>
          </a:stretch>
        </p:blipFill>
        <p:spPr>
          <a:xfrm>
            <a:off x="1835261" y="4210057"/>
            <a:ext cx="1056524" cy="1002343"/>
          </a:xfrm>
          <a:prstGeom prst="rect">
            <a:avLst/>
          </a:prstGeom>
        </p:spPr>
      </p:pic>
      <p:pic>
        <p:nvPicPr>
          <p:cNvPr id="17" name="Picture 16">
            <a:extLst>
              <a:ext uri="{FF2B5EF4-FFF2-40B4-BE49-F238E27FC236}">
                <a16:creationId xmlns:a16="http://schemas.microsoft.com/office/drawing/2014/main" id="{669095C9-99DB-DD60-5D71-F535217E085E}"/>
              </a:ext>
            </a:extLst>
          </p:cNvPr>
          <p:cNvPicPr>
            <a:picLocks noChangeAspect="1"/>
          </p:cNvPicPr>
          <p:nvPr/>
        </p:nvPicPr>
        <p:blipFill>
          <a:blip r:embed="rId9"/>
          <a:stretch>
            <a:fillRect/>
          </a:stretch>
        </p:blipFill>
        <p:spPr>
          <a:xfrm>
            <a:off x="6495233" y="4146619"/>
            <a:ext cx="687548" cy="1106056"/>
          </a:xfrm>
          <a:prstGeom prst="rect">
            <a:avLst/>
          </a:prstGeom>
        </p:spPr>
      </p:pic>
      <p:sp>
        <p:nvSpPr>
          <p:cNvPr id="5" name="TextBox 4">
            <a:extLst>
              <a:ext uri="{FF2B5EF4-FFF2-40B4-BE49-F238E27FC236}">
                <a16:creationId xmlns:a16="http://schemas.microsoft.com/office/drawing/2014/main" id="{CA675AE9-293C-EE17-D7C8-355C0CAA0F99}"/>
              </a:ext>
            </a:extLst>
          </p:cNvPr>
          <p:cNvSpPr txBox="1"/>
          <p:nvPr/>
        </p:nvSpPr>
        <p:spPr>
          <a:xfrm>
            <a:off x="3479680" y="1493639"/>
            <a:ext cx="5031762" cy="369332"/>
          </a:xfrm>
          <a:prstGeom prst="rect">
            <a:avLst/>
          </a:prstGeom>
          <a:noFill/>
        </p:spPr>
        <p:txBody>
          <a:bodyPr wrap="none" rtlCol="0">
            <a:spAutoFit/>
          </a:bodyPr>
          <a:lstStyle/>
          <a:p>
            <a:r>
              <a:rPr lang="en-AT" dirty="0"/>
              <a:t>Detection performance metrics for each species </a:t>
            </a:r>
          </a:p>
        </p:txBody>
      </p:sp>
      <p:graphicFrame>
        <p:nvGraphicFramePr>
          <p:cNvPr id="6" name="Table 5">
            <a:extLst>
              <a:ext uri="{FF2B5EF4-FFF2-40B4-BE49-F238E27FC236}">
                <a16:creationId xmlns:a16="http://schemas.microsoft.com/office/drawing/2014/main" id="{1C3206E3-437E-7E76-8A52-789796F38A02}"/>
              </a:ext>
            </a:extLst>
          </p:cNvPr>
          <p:cNvGraphicFramePr>
            <a:graphicFrameLocks noGrp="1"/>
          </p:cNvGraphicFramePr>
          <p:nvPr>
            <p:extLst>
              <p:ext uri="{D42A27DB-BD31-4B8C-83A1-F6EECF244321}">
                <p14:modId xmlns:p14="http://schemas.microsoft.com/office/powerpoint/2010/main" val="3463055132"/>
              </p:ext>
            </p:extLst>
          </p:nvPr>
        </p:nvGraphicFramePr>
        <p:xfrm>
          <a:off x="130628" y="1971966"/>
          <a:ext cx="11919856" cy="1814718"/>
        </p:xfrm>
        <a:graphic>
          <a:graphicData uri="http://schemas.openxmlformats.org/drawingml/2006/table">
            <a:tbl>
              <a:tblPr firstRow="1" bandRow="1">
                <a:tableStyleId>{93296810-A885-4BE3-A3E7-6D5BEEA58F35}</a:tableStyleId>
              </a:tblPr>
              <a:tblGrid>
                <a:gridCol w="1489982">
                  <a:extLst>
                    <a:ext uri="{9D8B030D-6E8A-4147-A177-3AD203B41FA5}">
                      <a16:colId xmlns:a16="http://schemas.microsoft.com/office/drawing/2014/main" val="2740089696"/>
                    </a:ext>
                  </a:extLst>
                </a:gridCol>
                <a:gridCol w="1489982">
                  <a:extLst>
                    <a:ext uri="{9D8B030D-6E8A-4147-A177-3AD203B41FA5}">
                      <a16:colId xmlns:a16="http://schemas.microsoft.com/office/drawing/2014/main" val="1377227188"/>
                    </a:ext>
                  </a:extLst>
                </a:gridCol>
                <a:gridCol w="1489982">
                  <a:extLst>
                    <a:ext uri="{9D8B030D-6E8A-4147-A177-3AD203B41FA5}">
                      <a16:colId xmlns:a16="http://schemas.microsoft.com/office/drawing/2014/main" val="3692124290"/>
                    </a:ext>
                  </a:extLst>
                </a:gridCol>
                <a:gridCol w="1489982">
                  <a:extLst>
                    <a:ext uri="{9D8B030D-6E8A-4147-A177-3AD203B41FA5}">
                      <a16:colId xmlns:a16="http://schemas.microsoft.com/office/drawing/2014/main" val="2214743687"/>
                    </a:ext>
                  </a:extLst>
                </a:gridCol>
                <a:gridCol w="1489982">
                  <a:extLst>
                    <a:ext uri="{9D8B030D-6E8A-4147-A177-3AD203B41FA5}">
                      <a16:colId xmlns:a16="http://schemas.microsoft.com/office/drawing/2014/main" val="3081674259"/>
                    </a:ext>
                  </a:extLst>
                </a:gridCol>
                <a:gridCol w="1489982">
                  <a:extLst>
                    <a:ext uri="{9D8B030D-6E8A-4147-A177-3AD203B41FA5}">
                      <a16:colId xmlns:a16="http://schemas.microsoft.com/office/drawing/2014/main" val="64780247"/>
                    </a:ext>
                  </a:extLst>
                </a:gridCol>
                <a:gridCol w="1489982">
                  <a:extLst>
                    <a:ext uri="{9D8B030D-6E8A-4147-A177-3AD203B41FA5}">
                      <a16:colId xmlns:a16="http://schemas.microsoft.com/office/drawing/2014/main" val="724765694"/>
                    </a:ext>
                  </a:extLst>
                </a:gridCol>
                <a:gridCol w="1489982">
                  <a:extLst>
                    <a:ext uri="{9D8B030D-6E8A-4147-A177-3AD203B41FA5}">
                      <a16:colId xmlns:a16="http://schemas.microsoft.com/office/drawing/2014/main" val="2978286203"/>
                    </a:ext>
                  </a:extLst>
                </a:gridCol>
              </a:tblGrid>
              <a:tr h="662766">
                <a:tc>
                  <a:txBody>
                    <a:bodyPr/>
                    <a:lstStyle/>
                    <a:p>
                      <a:pPr algn="ctr"/>
                      <a:r>
                        <a:rPr lang="en-AT" sz="1600" dirty="0">
                          <a:latin typeface="+mj-lt"/>
                        </a:rPr>
                        <a:t>Model</a:t>
                      </a:r>
                    </a:p>
                  </a:txBody>
                  <a:tcPr anchor="ctr">
                    <a:solidFill>
                      <a:srgbClr val="63723F"/>
                    </a:solidFill>
                  </a:tcPr>
                </a:tc>
                <a:tc>
                  <a:txBody>
                    <a:bodyPr/>
                    <a:lstStyle/>
                    <a:p>
                      <a:pPr algn="ctr"/>
                      <a:r>
                        <a:rPr lang="en-AT" sz="1600" dirty="0">
                          <a:latin typeface="+mj-lt"/>
                        </a:rPr>
                        <a:t>Chelicerata mAP</a:t>
                      </a:r>
                    </a:p>
                  </a:txBody>
                  <a:tcPr anchor="ctr">
                    <a:solidFill>
                      <a:srgbClr val="63723F"/>
                    </a:solidFill>
                  </a:tcPr>
                </a:tc>
                <a:tc>
                  <a:txBody>
                    <a:bodyPr/>
                    <a:lstStyle/>
                    <a:p>
                      <a:pPr algn="ctr"/>
                      <a:r>
                        <a:rPr lang="en-AT" sz="1600" dirty="0">
                          <a:latin typeface="+mj-lt"/>
                        </a:rPr>
                        <a:t>Cole</a:t>
                      </a:r>
                      <a:r>
                        <a:rPr lang="en-GB" sz="1600" dirty="0">
                          <a:latin typeface="+mj-lt"/>
                        </a:rPr>
                        <a:t>o</a:t>
                      </a:r>
                      <a:r>
                        <a:rPr lang="en-AT" sz="1600" dirty="0">
                          <a:latin typeface="+mj-lt"/>
                        </a:rPr>
                        <a:t>ptera  mAP</a:t>
                      </a:r>
                    </a:p>
                  </a:txBody>
                  <a:tcPr anchor="ctr">
                    <a:solidFill>
                      <a:srgbClr val="63723F"/>
                    </a:solidFill>
                  </a:tcPr>
                </a:tc>
                <a:tc>
                  <a:txBody>
                    <a:bodyPr/>
                    <a:lstStyle/>
                    <a:p>
                      <a:pPr algn="ctr"/>
                      <a:r>
                        <a:rPr lang="en-AT" sz="1600" dirty="0">
                          <a:latin typeface="+mj-lt"/>
                        </a:rPr>
                        <a:t>Diptera</a:t>
                      </a:r>
                    </a:p>
                    <a:p>
                      <a:pPr algn="ctr"/>
                      <a:r>
                        <a:rPr lang="en-AT" sz="1600" dirty="0">
                          <a:latin typeface="+mj-lt"/>
                        </a:rPr>
                        <a:t> mAP</a:t>
                      </a:r>
                    </a:p>
                  </a:txBody>
                  <a:tcPr anchor="ctr">
                    <a:solidFill>
                      <a:srgbClr val="63723F"/>
                    </a:solidFill>
                  </a:tcPr>
                </a:tc>
                <a:tc>
                  <a:txBody>
                    <a:bodyPr/>
                    <a:lstStyle/>
                    <a:p>
                      <a:pPr algn="ctr"/>
                      <a:r>
                        <a:rPr lang="en-AT" sz="1600" dirty="0">
                          <a:latin typeface="+mj-lt"/>
                        </a:rPr>
                        <a:t>Hemiptera mAP</a:t>
                      </a:r>
                    </a:p>
                  </a:txBody>
                  <a:tcPr anchor="ctr">
                    <a:solidFill>
                      <a:srgbClr val="63723F"/>
                    </a:solidFill>
                  </a:tcPr>
                </a:tc>
                <a:tc>
                  <a:txBody>
                    <a:bodyPr/>
                    <a:lstStyle/>
                    <a:p>
                      <a:pPr algn="ctr"/>
                      <a:r>
                        <a:rPr lang="en-AT" sz="1600" dirty="0">
                          <a:latin typeface="+mj-lt"/>
                        </a:rPr>
                        <a:t>Hymenoptera mAP</a:t>
                      </a:r>
                    </a:p>
                  </a:txBody>
                  <a:tcPr anchor="ctr">
                    <a:solidFill>
                      <a:srgbClr val="63723F"/>
                    </a:solidFill>
                  </a:tcPr>
                </a:tc>
                <a:tc>
                  <a:txBody>
                    <a:bodyPr/>
                    <a:lstStyle/>
                    <a:p>
                      <a:pPr algn="ctr"/>
                      <a:r>
                        <a:rPr lang="en-AT" sz="1600" dirty="0">
                          <a:latin typeface="+mj-lt"/>
                        </a:rPr>
                        <a:t>Lepidoptera mAP</a:t>
                      </a:r>
                    </a:p>
                  </a:txBody>
                  <a:tcPr anchor="ctr">
                    <a:solidFill>
                      <a:srgbClr val="63723F"/>
                    </a:solidFill>
                  </a:tcPr>
                </a:tc>
                <a:tc>
                  <a:txBody>
                    <a:bodyPr/>
                    <a:lstStyle/>
                    <a:p>
                      <a:pPr algn="ctr"/>
                      <a:r>
                        <a:rPr lang="en-AT" sz="1600" dirty="0">
                          <a:latin typeface="+mj-lt"/>
                        </a:rPr>
                        <a:t>Overall </a:t>
                      </a:r>
                    </a:p>
                    <a:p>
                      <a:pPr algn="ctr"/>
                      <a:r>
                        <a:rPr lang="en-AT" sz="1600" dirty="0">
                          <a:latin typeface="+mj-lt"/>
                        </a:rPr>
                        <a:t>mAP</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sz="1600" dirty="0">
                          <a:latin typeface="+mj-lt"/>
                        </a:rPr>
                        <a:t>YOLO</a:t>
                      </a:r>
                    </a:p>
                  </a:txBody>
                  <a:tcPr anchor="ctr"/>
                </a:tc>
                <a:tc>
                  <a:txBody>
                    <a:bodyPr/>
                    <a:lstStyle/>
                    <a:p>
                      <a:pPr algn="ctr"/>
                      <a:r>
                        <a:rPr lang="en-AT" sz="1600" dirty="0">
                          <a:latin typeface="+mj-lt"/>
                        </a:rPr>
                        <a:t>0.51</a:t>
                      </a:r>
                    </a:p>
                  </a:txBody>
                  <a:tcPr anchor="ctr"/>
                </a:tc>
                <a:tc>
                  <a:txBody>
                    <a:bodyPr/>
                    <a:lstStyle/>
                    <a:p>
                      <a:pPr algn="ctr"/>
                      <a:r>
                        <a:rPr lang="en-AT" sz="1600" dirty="0">
                          <a:latin typeface="+mj-lt"/>
                        </a:rPr>
                        <a:t>0.45</a:t>
                      </a:r>
                    </a:p>
                  </a:txBody>
                  <a:tcPr anchor="ctr"/>
                </a:tc>
                <a:tc>
                  <a:txBody>
                    <a:bodyPr/>
                    <a:lstStyle/>
                    <a:p>
                      <a:pPr algn="ctr"/>
                      <a:r>
                        <a:rPr lang="en-AT" sz="1600" dirty="0">
                          <a:latin typeface="+mj-lt"/>
                        </a:rPr>
                        <a:t>0.39</a:t>
                      </a:r>
                    </a:p>
                  </a:txBody>
                  <a:tcPr anchor="ctr"/>
                </a:tc>
                <a:tc>
                  <a:txBody>
                    <a:bodyPr/>
                    <a:lstStyle/>
                    <a:p>
                      <a:pPr algn="ctr"/>
                      <a:r>
                        <a:rPr lang="en-AT" sz="1600" dirty="0">
                          <a:latin typeface="+mj-lt"/>
                        </a:rPr>
                        <a:t>0.32</a:t>
                      </a:r>
                    </a:p>
                  </a:txBody>
                  <a:tcPr anchor="ctr"/>
                </a:tc>
                <a:tc>
                  <a:txBody>
                    <a:bodyPr/>
                    <a:lstStyle/>
                    <a:p>
                      <a:pPr algn="ctr"/>
                      <a:r>
                        <a:rPr lang="en-AT" sz="1600" dirty="0">
                          <a:latin typeface="+mj-lt"/>
                        </a:rPr>
                        <a:t>0.38</a:t>
                      </a:r>
                    </a:p>
                  </a:txBody>
                  <a:tcPr anchor="ctr"/>
                </a:tc>
                <a:tc>
                  <a:txBody>
                    <a:bodyPr/>
                    <a:lstStyle/>
                    <a:p>
                      <a:pPr algn="ctr"/>
                      <a:r>
                        <a:rPr lang="en-AT" sz="1600" dirty="0">
                          <a:latin typeface="+mj-lt"/>
                        </a:rPr>
                        <a:t>0.25</a:t>
                      </a:r>
                    </a:p>
                  </a:txBody>
                  <a:tcPr anchor="ctr"/>
                </a:tc>
                <a:tc>
                  <a:txBody>
                    <a:bodyPr/>
                    <a:lstStyle/>
                    <a:p>
                      <a:pPr algn="ctr"/>
                      <a:r>
                        <a:rPr lang="en-AT" sz="1600" dirty="0">
                          <a:latin typeface="+mj-lt"/>
                        </a:rPr>
                        <a:t>0.37</a:t>
                      </a:r>
                    </a:p>
                  </a:txBody>
                  <a:tcPr anchor="ctr"/>
                </a:tc>
                <a:extLst>
                  <a:ext uri="{0D108BD9-81ED-4DB2-BD59-A6C34878D82A}">
                    <a16:rowId xmlns:a16="http://schemas.microsoft.com/office/drawing/2014/main" val="972039959"/>
                  </a:ext>
                </a:extLst>
              </a:tr>
              <a:tr h="383984">
                <a:tc>
                  <a:txBody>
                    <a:bodyPr/>
                    <a:lstStyle/>
                    <a:p>
                      <a:pPr algn="ctr"/>
                      <a:r>
                        <a:rPr lang="en-AT" sz="1600" dirty="0">
                          <a:latin typeface="+mj-lt"/>
                        </a:rPr>
                        <a:t>Faster-RCNN</a:t>
                      </a:r>
                    </a:p>
                  </a:txBody>
                  <a:tcPr anchor="ctr"/>
                </a:tc>
                <a:tc>
                  <a:txBody>
                    <a:bodyPr/>
                    <a:lstStyle/>
                    <a:p>
                      <a:pPr algn="ctr"/>
                      <a:r>
                        <a:rPr lang="en-AT" sz="1600" dirty="0">
                          <a:latin typeface="+mj-lt"/>
                        </a:rPr>
                        <a:t>0.13</a:t>
                      </a:r>
                    </a:p>
                  </a:txBody>
                  <a:tcPr anchor="ctr"/>
                </a:tc>
                <a:tc>
                  <a:txBody>
                    <a:bodyPr/>
                    <a:lstStyle/>
                    <a:p>
                      <a:pPr algn="ctr"/>
                      <a:r>
                        <a:rPr lang="en-AT" sz="1600" dirty="0">
                          <a:latin typeface="+mj-lt"/>
                        </a:rPr>
                        <a:t>0.20</a:t>
                      </a:r>
                    </a:p>
                  </a:txBody>
                  <a:tcPr anchor="ctr"/>
                </a:tc>
                <a:tc>
                  <a:txBody>
                    <a:bodyPr/>
                    <a:lstStyle/>
                    <a:p>
                      <a:pPr algn="ctr"/>
                      <a:r>
                        <a:rPr lang="en-AT" sz="1600" dirty="0">
                          <a:latin typeface="+mj-lt"/>
                        </a:rPr>
                        <a:t>0.10</a:t>
                      </a:r>
                    </a:p>
                  </a:txBody>
                  <a:tcPr anchor="ctr"/>
                </a:tc>
                <a:tc>
                  <a:txBody>
                    <a:bodyPr/>
                    <a:lstStyle/>
                    <a:p>
                      <a:pPr algn="ctr"/>
                      <a:r>
                        <a:rPr lang="en-AT" sz="1600" dirty="0">
                          <a:latin typeface="+mj-lt"/>
                        </a:rPr>
                        <a:t>0.00</a:t>
                      </a:r>
                    </a:p>
                  </a:txBody>
                  <a:tcPr anchor="ctr"/>
                </a:tc>
                <a:tc>
                  <a:txBody>
                    <a:bodyPr/>
                    <a:lstStyle/>
                    <a:p>
                      <a:pPr algn="ctr"/>
                      <a:r>
                        <a:rPr lang="en-AT" sz="1600" dirty="0">
                          <a:latin typeface="+mj-lt"/>
                        </a:rPr>
                        <a:t>0.19</a:t>
                      </a:r>
                    </a:p>
                  </a:txBody>
                  <a:tcPr anchor="ctr"/>
                </a:tc>
                <a:tc>
                  <a:txBody>
                    <a:bodyPr/>
                    <a:lstStyle/>
                    <a:p>
                      <a:pPr algn="ctr"/>
                      <a:r>
                        <a:rPr lang="en-AT" sz="1600" dirty="0">
                          <a:latin typeface="+mj-lt"/>
                        </a:rPr>
                        <a:t>0.21</a:t>
                      </a:r>
                    </a:p>
                  </a:txBody>
                  <a:tcPr anchor="ctr"/>
                </a:tc>
                <a:tc>
                  <a:txBody>
                    <a:bodyPr/>
                    <a:lstStyle/>
                    <a:p>
                      <a:pPr algn="ctr"/>
                      <a:r>
                        <a:rPr lang="en-AT" sz="1600" dirty="0">
                          <a:latin typeface="+mj-lt"/>
                        </a:rPr>
                        <a:t>0.14</a:t>
                      </a:r>
                    </a:p>
                  </a:txBody>
                  <a:tcPr anchor="ctr"/>
                </a:tc>
                <a:extLst>
                  <a:ext uri="{0D108BD9-81ED-4DB2-BD59-A6C34878D82A}">
                    <a16:rowId xmlns:a16="http://schemas.microsoft.com/office/drawing/2014/main" val="3892080183"/>
                  </a:ext>
                </a:extLst>
              </a:tr>
              <a:tr h="383984">
                <a:tc>
                  <a:txBody>
                    <a:bodyPr/>
                    <a:lstStyle/>
                    <a:p>
                      <a:pPr algn="ctr"/>
                      <a:r>
                        <a:rPr lang="en-AT" sz="1600" dirty="0">
                          <a:latin typeface="+mj-lt"/>
                        </a:rPr>
                        <a:t>RetinaNet</a:t>
                      </a:r>
                    </a:p>
                  </a:txBody>
                  <a:tcPr anchor="ctr"/>
                </a:tc>
                <a:tc>
                  <a:txBody>
                    <a:bodyPr/>
                    <a:lstStyle/>
                    <a:p>
                      <a:pPr algn="ctr"/>
                      <a:r>
                        <a:rPr lang="en-AT" sz="1600" dirty="0">
                          <a:latin typeface="+mj-lt"/>
                        </a:rPr>
                        <a:t>0.09</a:t>
                      </a:r>
                    </a:p>
                  </a:txBody>
                  <a:tcPr anchor="ctr"/>
                </a:tc>
                <a:tc>
                  <a:txBody>
                    <a:bodyPr/>
                    <a:lstStyle/>
                    <a:p>
                      <a:pPr algn="ctr"/>
                      <a:r>
                        <a:rPr lang="en-AT" sz="1600" dirty="0">
                          <a:latin typeface="+mj-lt"/>
                        </a:rPr>
                        <a:t>0.18</a:t>
                      </a:r>
                    </a:p>
                  </a:txBody>
                  <a:tcPr anchor="ctr"/>
                </a:tc>
                <a:tc>
                  <a:txBody>
                    <a:bodyPr/>
                    <a:lstStyle/>
                    <a:p>
                      <a:pPr algn="ctr"/>
                      <a:r>
                        <a:rPr lang="en-AT" sz="1600" dirty="0">
                          <a:latin typeface="+mj-lt"/>
                        </a:rPr>
                        <a:t>0.08</a:t>
                      </a:r>
                    </a:p>
                  </a:txBody>
                  <a:tcPr anchor="ctr"/>
                </a:tc>
                <a:tc>
                  <a:txBody>
                    <a:bodyPr/>
                    <a:lstStyle/>
                    <a:p>
                      <a:pPr algn="ctr"/>
                      <a:r>
                        <a:rPr lang="en-AT" sz="1600" dirty="0">
                          <a:latin typeface="+mj-lt"/>
                        </a:rPr>
                        <a:t>0.04</a:t>
                      </a:r>
                    </a:p>
                  </a:txBody>
                  <a:tcPr anchor="ctr"/>
                </a:tc>
                <a:tc>
                  <a:txBody>
                    <a:bodyPr/>
                    <a:lstStyle/>
                    <a:p>
                      <a:pPr algn="ctr"/>
                      <a:r>
                        <a:rPr lang="en-AT" sz="1600" dirty="0">
                          <a:latin typeface="+mj-lt"/>
                        </a:rPr>
                        <a:t>0.06</a:t>
                      </a:r>
                    </a:p>
                  </a:txBody>
                  <a:tcPr anchor="ctr"/>
                </a:tc>
                <a:tc>
                  <a:txBody>
                    <a:bodyPr/>
                    <a:lstStyle/>
                    <a:p>
                      <a:pPr algn="ctr"/>
                      <a:r>
                        <a:rPr lang="en-AT" sz="1600" dirty="0">
                          <a:latin typeface="+mj-lt"/>
                        </a:rPr>
                        <a:t>0.24</a:t>
                      </a:r>
                    </a:p>
                  </a:txBody>
                  <a:tcPr anchor="ctr"/>
                </a:tc>
                <a:tc>
                  <a:txBody>
                    <a:bodyPr/>
                    <a:lstStyle/>
                    <a:p>
                      <a:pPr algn="ctr"/>
                      <a:r>
                        <a:rPr lang="en-AT" sz="1600" dirty="0">
                          <a:latin typeface="+mj-lt"/>
                        </a:rPr>
                        <a:t>0.11</a:t>
                      </a:r>
                    </a:p>
                  </a:txBody>
                  <a:tcPr anchor="ctr"/>
                </a:tc>
                <a:extLst>
                  <a:ext uri="{0D108BD9-81ED-4DB2-BD59-A6C34878D82A}">
                    <a16:rowId xmlns:a16="http://schemas.microsoft.com/office/drawing/2014/main" val="733846022"/>
                  </a:ext>
                </a:extLst>
              </a:tr>
            </a:tbl>
          </a:graphicData>
        </a:graphic>
      </p:graphicFrame>
    </p:spTree>
    <p:extLst>
      <p:ext uri="{BB962C8B-B14F-4D97-AF65-F5344CB8AC3E}">
        <p14:creationId xmlns:p14="http://schemas.microsoft.com/office/powerpoint/2010/main" val="169714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E44FC-0B09-A43A-D9A0-F4B5EFCCE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C0FD5-5547-281D-E093-35DB4BE41A27}"/>
              </a:ext>
            </a:extLst>
          </p:cNvPr>
          <p:cNvSpPr>
            <a:spLocks noGrp="1"/>
          </p:cNvSpPr>
          <p:nvPr>
            <p:ph type="title"/>
          </p:nvPr>
        </p:nvSpPr>
        <p:spPr>
          <a:xfrm>
            <a:off x="336255" y="408672"/>
            <a:ext cx="11278802" cy="1325563"/>
          </a:xfrm>
        </p:spPr>
        <p:txBody>
          <a:bodyPr/>
          <a:lstStyle/>
          <a:p>
            <a:r>
              <a:rPr lang="en-AT" dirty="0"/>
              <a:t>Results </a:t>
            </a:r>
            <a:r>
              <a:rPr lang="en-AT" sz="2000" dirty="0">
                <a:solidFill>
                  <a:srgbClr val="A7BC68"/>
                </a:solidFill>
              </a:rPr>
              <a:t>(Detection under differnet images challenges for </a:t>
            </a:r>
            <a:r>
              <a:rPr lang="en-AT" sz="2000" b="1" dirty="0">
                <a:solidFill>
                  <a:srgbClr val="63723F"/>
                </a:solidFill>
              </a:rPr>
              <a:t>YOLOv8</a:t>
            </a:r>
            <a:r>
              <a:rPr lang="en-AT" sz="2000" dirty="0">
                <a:solidFill>
                  <a:srgbClr val="A7BC68"/>
                </a:solidFill>
              </a:rPr>
              <a:t> as best perfo</a:t>
            </a:r>
            <a:r>
              <a:rPr lang="en-GB" sz="2000" dirty="0">
                <a:solidFill>
                  <a:srgbClr val="A7BC68"/>
                </a:solidFill>
              </a:rPr>
              <a:t>r</a:t>
            </a:r>
            <a:r>
              <a:rPr lang="en-AT" sz="2000" dirty="0">
                <a:solidFill>
                  <a:srgbClr val="A7BC68"/>
                </a:solidFill>
              </a:rPr>
              <a:t>ming model)</a:t>
            </a:r>
          </a:p>
        </p:txBody>
      </p:sp>
      <p:pic>
        <p:nvPicPr>
          <p:cNvPr id="10" name="Picture 9" descr="A logo with black dots and white text&#10;&#10;Description automatically generated">
            <a:extLst>
              <a:ext uri="{FF2B5EF4-FFF2-40B4-BE49-F238E27FC236}">
                <a16:creationId xmlns:a16="http://schemas.microsoft.com/office/drawing/2014/main" id="{542FEEEE-D42E-7409-3796-42657D627A29}"/>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D7A62165-5F4A-10B8-7BE7-8075DA623AE2}"/>
              </a:ext>
            </a:extLst>
          </p:cNvPr>
          <p:cNvSpPr>
            <a:spLocks noGrp="1"/>
          </p:cNvSpPr>
          <p:nvPr>
            <p:ph type="sldNum" sz="quarter" idx="12"/>
          </p:nvPr>
        </p:nvSpPr>
        <p:spPr/>
        <p:txBody>
          <a:bodyPr/>
          <a:lstStyle/>
          <a:p>
            <a:fld id="{3F2F24E0-991C-954E-9055-31908F0623D3}" type="slidenum">
              <a:rPr lang="en-AT" smtClean="0"/>
              <a:t>23</a:t>
            </a:fld>
            <a:endParaRPr lang="en-AT"/>
          </a:p>
        </p:txBody>
      </p:sp>
      <p:graphicFrame>
        <p:nvGraphicFramePr>
          <p:cNvPr id="3" name="Table 2">
            <a:extLst>
              <a:ext uri="{FF2B5EF4-FFF2-40B4-BE49-F238E27FC236}">
                <a16:creationId xmlns:a16="http://schemas.microsoft.com/office/drawing/2014/main" id="{479A5C19-1B5B-B8BF-207B-F6591EE33F79}"/>
              </a:ext>
            </a:extLst>
          </p:cNvPr>
          <p:cNvGraphicFramePr>
            <a:graphicFrameLocks noGrp="1"/>
          </p:cNvGraphicFramePr>
          <p:nvPr>
            <p:extLst>
              <p:ext uri="{D42A27DB-BD31-4B8C-83A1-F6EECF244321}">
                <p14:modId xmlns:p14="http://schemas.microsoft.com/office/powerpoint/2010/main" val="1215963616"/>
              </p:ext>
            </p:extLst>
          </p:nvPr>
        </p:nvGraphicFramePr>
        <p:xfrm>
          <a:off x="538844" y="2305861"/>
          <a:ext cx="6302827" cy="2966670"/>
        </p:xfrm>
        <a:graphic>
          <a:graphicData uri="http://schemas.openxmlformats.org/drawingml/2006/table">
            <a:tbl>
              <a:tblPr firstRow="1" bandRow="1">
                <a:tableStyleId>{93296810-A885-4BE3-A3E7-6D5BEEA58F35}</a:tableStyleId>
              </a:tblPr>
              <a:tblGrid>
                <a:gridCol w="2498270">
                  <a:extLst>
                    <a:ext uri="{9D8B030D-6E8A-4147-A177-3AD203B41FA5}">
                      <a16:colId xmlns:a16="http://schemas.microsoft.com/office/drawing/2014/main" val="2740089696"/>
                    </a:ext>
                  </a:extLst>
                </a:gridCol>
                <a:gridCol w="1828800">
                  <a:extLst>
                    <a:ext uri="{9D8B030D-6E8A-4147-A177-3AD203B41FA5}">
                      <a16:colId xmlns:a16="http://schemas.microsoft.com/office/drawing/2014/main" val="1377227188"/>
                    </a:ext>
                  </a:extLst>
                </a:gridCol>
                <a:gridCol w="1975757">
                  <a:extLst>
                    <a:ext uri="{9D8B030D-6E8A-4147-A177-3AD203B41FA5}">
                      <a16:colId xmlns:a16="http://schemas.microsoft.com/office/drawing/2014/main" val="2978286203"/>
                    </a:ext>
                  </a:extLst>
                </a:gridCol>
              </a:tblGrid>
              <a:tr h="662766">
                <a:tc>
                  <a:txBody>
                    <a:bodyPr/>
                    <a:lstStyle/>
                    <a:p>
                      <a:pPr algn="ctr"/>
                      <a:r>
                        <a:rPr lang="en-AT" dirty="0"/>
                        <a:t>Scenarios</a:t>
                      </a:r>
                    </a:p>
                  </a:txBody>
                  <a:tcPr anchor="ctr">
                    <a:solidFill>
                      <a:srgbClr val="63723F"/>
                    </a:solidFill>
                  </a:tcPr>
                </a:tc>
                <a:tc>
                  <a:txBody>
                    <a:bodyPr/>
                    <a:lstStyle/>
                    <a:p>
                      <a:pPr algn="ctr"/>
                      <a:r>
                        <a:rPr lang="en-AT" dirty="0"/>
                        <a:t>Weighted mAP@50-95</a:t>
                      </a:r>
                    </a:p>
                  </a:txBody>
                  <a:tcPr anchor="ctr">
                    <a:solidFill>
                      <a:srgbClr val="63723F"/>
                    </a:solidFill>
                  </a:tcPr>
                </a:tc>
                <a:tc>
                  <a:txBody>
                    <a:bodyPr/>
                    <a:lstStyle/>
                    <a:p>
                      <a:pPr algn="ctr"/>
                      <a:r>
                        <a:rPr lang="en-AT" dirty="0"/>
                        <a:t>Weighted </a:t>
                      </a:r>
                    </a:p>
                    <a:p>
                      <a:pPr algn="ctr"/>
                      <a:r>
                        <a:rPr lang="en-AT" dirty="0"/>
                        <a:t>F1 Score</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dirty="0"/>
                        <a:t>Clear_Images</a:t>
                      </a:r>
                    </a:p>
                  </a:txBody>
                  <a:tcPr anchor="ctr"/>
                </a:tc>
                <a:tc>
                  <a:txBody>
                    <a:bodyPr/>
                    <a:lstStyle/>
                    <a:p>
                      <a:pPr algn="ctr"/>
                      <a:r>
                        <a:rPr lang="en-AT" dirty="0"/>
                        <a:t>0.80</a:t>
                      </a:r>
                    </a:p>
                  </a:txBody>
                  <a:tcPr anchor="ctr"/>
                </a:tc>
                <a:tc>
                  <a:txBody>
                    <a:bodyPr/>
                    <a:lstStyle/>
                    <a:p>
                      <a:pPr algn="ctr"/>
                      <a:r>
                        <a:rPr lang="en-AT" dirty="0"/>
                        <a:t>0.92</a:t>
                      </a:r>
                    </a:p>
                  </a:txBody>
                  <a:tcPr anchor="ctr"/>
                </a:tc>
                <a:extLst>
                  <a:ext uri="{0D108BD9-81ED-4DB2-BD59-A6C34878D82A}">
                    <a16:rowId xmlns:a16="http://schemas.microsoft.com/office/drawing/2014/main" val="972039959"/>
                  </a:ext>
                </a:extLst>
              </a:tr>
              <a:tr h="383984">
                <a:tc>
                  <a:txBody>
                    <a:bodyPr/>
                    <a:lstStyle/>
                    <a:p>
                      <a:pPr algn="ctr"/>
                      <a:r>
                        <a:rPr lang="en-AT" dirty="0"/>
                        <a:t>Blurry_Images</a:t>
                      </a:r>
                    </a:p>
                  </a:txBody>
                  <a:tcPr anchor="ctr"/>
                </a:tc>
                <a:tc>
                  <a:txBody>
                    <a:bodyPr/>
                    <a:lstStyle/>
                    <a:p>
                      <a:pPr algn="ctr"/>
                      <a:r>
                        <a:rPr lang="en-AT" dirty="0"/>
                        <a:t>0.76</a:t>
                      </a:r>
                    </a:p>
                  </a:txBody>
                  <a:tcPr anchor="ctr"/>
                </a:tc>
                <a:tc>
                  <a:txBody>
                    <a:bodyPr/>
                    <a:lstStyle/>
                    <a:p>
                      <a:pPr algn="ctr"/>
                      <a:r>
                        <a:rPr lang="en-AT" dirty="0"/>
                        <a:t>0.94</a:t>
                      </a:r>
                    </a:p>
                  </a:txBody>
                  <a:tcPr anchor="ctr"/>
                </a:tc>
                <a:extLst>
                  <a:ext uri="{0D108BD9-81ED-4DB2-BD59-A6C34878D82A}">
                    <a16:rowId xmlns:a16="http://schemas.microsoft.com/office/drawing/2014/main" val="3892080183"/>
                  </a:ext>
                </a:extLst>
              </a:tr>
              <a:tr h="383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T" dirty="0"/>
                        <a:t>Partialy_Hidden_Insect</a:t>
                      </a:r>
                    </a:p>
                  </a:txBody>
                  <a:tcPr anchor="ctr"/>
                </a:tc>
                <a:tc>
                  <a:txBody>
                    <a:bodyPr/>
                    <a:lstStyle/>
                    <a:p>
                      <a:pPr algn="ctr"/>
                      <a:r>
                        <a:rPr lang="en-AT" dirty="0"/>
                        <a:t>0.71</a:t>
                      </a:r>
                    </a:p>
                  </a:txBody>
                  <a:tcPr anchor="ctr"/>
                </a:tc>
                <a:tc>
                  <a:txBody>
                    <a:bodyPr/>
                    <a:lstStyle/>
                    <a:p>
                      <a:pPr algn="ctr"/>
                      <a:r>
                        <a:rPr lang="en-AT" dirty="0"/>
                        <a:t>0.90</a:t>
                      </a:r>
                    </a:p>
                  </a:txBody>
                  <a:tcPr anchor="ctr"/>
                </a:tc>
                <a:extLst>
                  <a:ext uri="{0D108BD9-81ED-4DB2-BD59-A6C34878D82A}">
                    <a16:rowId xmlns:a16="http://schemas.microsoft.com/office/drawing/2014/main" val="2179943018"/>
                  </a:ext>
                </a:extLst>
              </a:tr>
              <a:tr h="383984">
                <a:tc>
                  <a:txBody>
                    <a:bodyPr/>
                    <a:lstStyle/>
                    <a:p>
                      <a:pPr algn="ctr"/>
                      <a:r>
                        <a:rPr lang="en-AT" dirty="0"/>
                        <a:t>Oblique_View</a:t>
                      </a:r>
                    </a:p>
                  </a:txBody>
                  <a:tcPr anchor="ctr"/>
                </a:tc>
                <a:tc>
                  <a:txBody>
                    <a:bodyPr/>
                    <a:lstStyle/>
                    <a:p>
                      <a:pPr algn="ctr"/>
                      <a:r>
                        <a:rPr lang="en-AT" dirty="0"/>
                        <a:t>0.77</a:t>
                      </a:r>
                    </a:p>
                  </a:txBody>
                  <a:tcPr anchor="ctr"/>
                </a:tc>
                <a:tc>
                  <a:txBody>
                    <a:bodyPr/>
                    <a:lstStyle/>
                    <a:p>
                      <a:pPr algn="ctr"/>
                      <a:r>
                        <a:rPr lang="en-AT" dirty="0"/>
                        <a:t>0.92</a:t>
                      </a:r>
                    </a:p>
                  </a:txBody>
                  <a:tcPr anchor="ctr"/>
                </a:tc>
                <a:extLst>
                  <a:ext uri="{0D108BD9-81ED-4DB2-BD59-A6C34878D82A}">
                    <a16:rowId xmlns:a16="http://schemas.microsoft.com/office/drawing/2014/main" val="3547391573"/>
                  </a:ext>
                </a:extLst>
              </a:tr>
              <a:tr h="383984">
                <a:tc>
                  <a:txBody>
                    <a:bodyPr/>
                    <a:lstStyle/>
                    <a:p>
                      <a:pPr algn="ctr"/>
                      <a:r>
                        <a:rPr lang="en-AT" dirty="0"/>
                        <a:t>Nadir_View</a:t>
                      </a:r>
                    </a:p>
                  </a:txBody>
                  <a:tcPr anchor="ctr"/>
                </a:tc>
                <a:tc>
                  <a:txBody>
                    <a:bodyPr/>
                    <a:lstStyle/>
                    <a:p>
                      <a:pPr algn="ctr"/>
                      <a:r>
                        <a:rPr lang="en-AT" dirty="0"/>
                        <a:t>0.79</a:t>
                      </a:r>
                    </a:p>
                  </a:txBody>
                  <a:tcPr anchor="ctr"/>
                </a:tc>
                <a:tc>
                  <a:txBody>
                    <a:bodyPr/>
                    <a:lstStyle/>
                    <a:p>
                      <a:pPr algn="ctr"/>
                      <a:r>
                        <a:rPr lang="en-AT" dirty="0"/>
                        <a:t>0.93</a:t>
                      </a:r>
                    </a:p>
                  </a:txBody>
                  <a:tcPr anchor="ctr"/>
                </a:tc>
                <a:extLst>
                  <a:ext uri="{0D108BD9-81ED-4DB2-BD59-A6C34878D82A}">
                    <a16:rowId xmlns:a16="http://schemas.microsoft.com/office/drawing/2014/main" val="1573358526"/>
                  </a:ext>
                </a:extLst>
              </a:tr>
              <a:tr h="383984">
                <a:tc>
                  <a:txBody>
                    <a:bodyPr/>
                    <a:lstStyle/>
                    <a:p>
                      <a:pPr algn="ctr"/>
                      <a:r>
                        <a:rPr lang="en-AT" dirty="0"/>
                        <a:t>Original_Images</a:t>
                      </a:r>
                    </a:p>
                  </a:txBody>
                  <a:tcPr anchor="ctr"/>
                </a:tc>
                <a:tc>
                  <a:txBody>
                    <a:bodyPr/>
                    <a:lstStyle/>
                    <a:p>
                      <a:pPr algn="ctr"/>
                      <a:r>
                        <a:rPr lang="en-AT" dirty="0"/>
                        <a:t>0.61</a:t>
                      </a:r>
                    </a:p>
                  </a:txBody>
                  <a:tcPr anchor="ctr"/>
                </a:tc>
                <a:tc>
                  <a:txBody>
                    <a:bodyPr/>
                    <a:lstStyle/>
                    <a:p>
                      <a:pPr algn="ctr"/>
                      <a:r>
                        <a:rPr lang="en-AT" dirty="0"/>
                        <a:t>0.93</a:t>
                      </a:r>
                    </a:p>
                  </a:txBody>
                  <a:tcPr anchor="ctr"/>
                </a:tc>
                <a:extLst>
                  <a:ext uri="{0D108BD9-81ED-4DB2-BD59-A6C34878D82A}">
                    <a16:rowId xmlns:a16="http://schemas.microsoft.com/office/drawing/2014/main" val="733846022"/>
                  </a:ext>
                </a:extLst>
              </a:tr>
            </a:tbl>
          </a:graphicData>
        </a:graphic>
      </p:graphicFrame>
      <p:sp>
        <p:nvSpPr>
          <p:cNvPr id="6" name="TextBox 5">
            <a:extLst>
              <a:ext uri="{FF2B5EF4-FFF2-40B4-BE49-F238E27FC236}">
                <a16:creationId xmlns:a16="http://schemas.microsoft.com/office/drawing/2014/main" id="{538E5C96-2130-94DF-9F93-3481692F516D}"/>
              </a:ext>
            </a:extLst>
          </p:cNvPr>
          <p:cNvSpPr txBox="1"/>
          <p:nvPr/>
        </p:nvSpPr>
        <p:spPr>
          <a:xfrm>
            <a:off x="336255" y="1776970"/>
            <a:ext cx="6511334" cy="369332"/>
          </a:xfrm>
          <a:prstGeom prst="rect">
            <a:avLst/>
          </a:prstGeom>
          <a:noFill/>
        </p:spPr>
        <p:txBody>
          <a:bodyPr wrap="none" rtlCol="0">
            <a:spAutoFit/>
          </a:bodyPr>
          <a:lstStyle/>
          <a:p>
            <a:r>
              <a:rPr lang="en-AT" dirty="0">
                <a:latin typeface="+mj-lt"/>
              </a:rPr>
              <a:t>Yolov8 perfo</a:t>
            </a:r>
            <a:r>
              <a:rPr lang="en-GB" dirty="0">
                <a:latin typeface="+mj-lt"/>
              </a:rPr>
              <a:t>r</a:t>
            </a:r>
            <a:r>
              <a:rPr lang="en-AT" dirty="0">
                <a:latin typeface="+mj-lt"/>
              </a:rPr>
              <a:t>mance metrics under differ</a:t>
            </a:r>
            <a:r>
              <a:rPr lang="en-GB" dirty="0">
                <a:latin typeface="+mj-lt"/>
              </a:rPr>
              <a:t>e</a:t>
            </a:r>
            <a:r>
              <a:rPr lang="en-AT" dirty="0">
                <a:latin typeface="+mj-lt"/>
              </a:rPr>
              <a:t>nt Scenario for insect-level</a:t>
            </a:r>
          </a:p>
        </p:txBody>
      </p:sp>
      <p:pic>
        <p:nvPicPr>
          <p:cNvPr id="8" name="Picture 7" descr="A collage of many white flowers&#10;&#10;Description automatically generated">
            <a:extLst>
              <a:ext uri="{FF2B5EF4-FFF2-40B4-BE49-F238E27FC236}">
                <a16:creationId xmlns:a16="http://schemas.microsoft.com/office/drawing/2014/main" id="{4EEB687A-3891-18DF-8840-B3C3E92E7E0A}"/>
              </a:ext>
            </a:extLst>
          </p:cNvPr>
          <p:cNvPicPr>
            <a:picLocks noChangeAspect="1"/>
          </p:cNvPicPr>
          <p:nvPr/>
        </p:nvPicPr>
        <p:blipFill>
          <a:blip r:embed="rId4"/>
          <a:srcRect l="25159" t="25287" r="25317" b="25288"/>
          <a:stretch/>
        </p:blipFill>
        <p:spPr>
          <a:xfrm>
            <a:off x="7037615" y="2350526"/>
            <a:ext cx="3396343" cy="3389532"/>
          </a:xfrm>
          <a:prstGeom prst="rect">
            <a:avLst/>
          </a:prstGeom>
        </p:spPr>
      </p:pic>
      <p:sp>
        <p:nvSpPr>
          <p:cNvPr id="9" name="TextBox 8">
            <a:extLst>
              <a:ext uri="{FF2B5EF4-FFF2-40B4-BE49-F238E27FC236}">
                <a16:creationId xmlns:a16="http://schemas.microsoft.com/office/drawing/2014/main" id="{2115ED73-C506-418E-5F19-04824927ED14}"/>
              </a:ext>
            </a:extLst>
          </p:cNvPr>
          <p:cNvSpPr txBox="1"/>
          <p:nvPr/>
        </p:nvSpPr>
        <p:spPr>
          <a:xfrm>
            <a:off x="6580415" y="5863538"/>
            <a:ext cx="4556247" cy="369332"/>
          </a:xfrm>
          <a:prstGeom prst="rect">
            <a:avLst/>
          </a:prstGeom>
          <a:noFill/>
        </p:spPr>
        <p:txBody>
          <a:bodyPr wrap="none" rtlCol="0">
            <a:spAutoFit/>
          </a:bodyPr>
          <a:lstStyle/>
          <a:p>
            <a:r>
              <a:rPr lang="en-AT" dirty="0">
                <a:latin typeface="+mj-lt"/>
              </a:rPr>
              <a:t>YOLOv8 detection visualization for Nadir_View</a:t>
            </a:r>
          </a:p>
        </p:txBody>
      </p:sp>
    </p:spTree>
    <p:extLst>
      <p:ext uri="{BB962C8B-B14F-4D97-AF65-F5344CB8AC3E}">
        <p14:creationId xmlns:p14="http://schemas.microsoft.com/office/powerpoint/2010/main" val="586243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D62F-1D2B-CF90-E232-5F1EBCFF8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E7B2B-69AF-A63E-D5F5-95564DC97543}"/>
              </a:ext>
            </a:extLst>
          </p:cNvPr>
          <p:cNvSpPr>
            <a:spLocks noGrp="1"/>
          </p:cNvSpPr>
          <p:nvPr>
            <p:ph type="title"/>
          </p:nvPr>
        </p:nvSpPr>
        <p:spPr>
          <a:xfrm>
            <a:off x="336255" y="408672"/>
            <a:ext cx="11278802" cy="1325563"/>
          </a:xfrm>
        </p:spPr>
        <p:txBody>
          <a:bodyPr/>
          <a:lstStyle/>
          <a:p>
            <a:r>
              <a:rPr lang="en-AT" dirty="0"/>
              <a:t>Results </a:t>
            </a:r>
            <a:r>
              <a:rPr lang="en-AT" sz="2000" dirty="0">
                <a:solidFill>
                  <a:srgbClr val="A7BC68"/>
                </a:solidFill>
              </a:rPr>
              <a:t>(Detection under differnet images challenges for </a:t>
            </a:r>
            <a:r>
              <a:rPr lang="en-AT" sz="2000" b="1" dirty="0">
                <a:solidFill>
                  <a:srgbClr val="63723F"/>
                </a:solidFill>
              </a:rPr>
              <a:t>YOLOv8</a:t>
            </a:r>
            <a:r>
              <a:rPr lang="en-AT" sz="2000" dirty="0">
                <a:solidFill>
                  <a:srgbClr val="A7BC68"/>
                </a:solidFill>
              </a:rPr>
              <a:t> as best perfo</a:t>
            </a:r>
            <a:r>
              <a:rPr lang="en-GB" sz="2000" dirty="0">
                <a:solidFill>
                  <a:srgbClr val="A7BC68"/>
                </a:solidFill>
              </a:rPr>
              <a:t>r</a:t>
            </a:r>
            <a:r>
              <a:rPr lang="en-AT" sz="2000" dirty="0">
                <a:solidFill>
                  <a:srgbClr val="A7BC68"/>
                </a:solidFill>
              </a:rPr>
              <a:t>ming model)</a:t>
            </a:r>
          </a:p>
        </p:txBody>
      </p:sp>
      <p:pic>
        <p:nvPicPr>
          <p:cNvPr id="10" name="Picture 9" descr="A logo with black dots and white text&#10;&#10;Description automatically generated">
            <a:extLst>
              <a:ext uri="{FF2B5EF4-FFF2-40B4-BE49-F238E27FC236}">
                <a16:creationId xmlns:a16="http://schemas.microsoft.com/office/drawing/2014/main" id="{8E951032-A2D1-A614-D4A1-3D49F6C7EBC7}"/>
              </a:ext>
            </a:extLst>
          </p:cNvPr>
          <p:cNvPicPr>
            <a:picLocks noChangeAspect="1"/>
          </p:cNvPicPr>
          <p:nvPr/>
        </p:nvPicPr>
        <p:blipFill>
          <a:blip r:embed="rId3"/>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7286E499-2830-0BE7-5AE8-9DCFCEE5F89B}"/>
              </a:ext>
            </a:extLst>
          </p:cNvPr>
          <p:cNvSpPr>
            <a:spLocks noGrp="1"/>
          </p:cNvSpPr>
          <p:nvPr>
            <p:ph type="sldNum" sz="quarter" idx="12"/>
          </p:nvPr>
        </p:nvSpPr>
        <p:spPr/>
        <p:txBody>
          <a:bodyPr/>
          <a:lstStyle/>
          <a:p>
            <a:fld id="{3F2F24E0-991C-954E-9055-31908F0623D3}" type="slidenum">
              <a:rPr lang="en-AT" smtClean="0"/>
              <a:t>24</a:t>
            </a:fld>
            <a:endParaRPr lang="en-AT"/>
          </a:p>
        </p:txBody>
      </p:sp>
      <p:pic>
        <p:nvPicPr>
          <p:cNvPr id="7" name="Picture 6">
            <a:extLst>
              <a:ext uri="{FF2B5EF4-FFF2-40B4-BE49-F238E27FC236}">
                <a16:creationId xmlns:a16="http://schemas.microsoft.com/office/drawing/2014/main" id="{FB64D8E6-3FF4-4468-210A-D0589621F9C9}"/>
              </a:ext>
            </a:extLst>
          </p:cNvPr>
          <p:cNvPicPr>
            <a:picLocks noChangeAspect="1"/>
          </p:cNvPicPr>
          <p:nvPr/>
        </p:nvPicPr>
        <p:blipFill>
          <a:blip r:embed="rId4"/>
          <a:stretch>
            <a:fillRect/>
          </a:stretch>
        </p:blipFill>
        <p:spPr>
          <a:xfrm>
            <a:off x="8957214" y="5579319"/>
            <a:ext cx="1465327" cy="1032706"/>
          </a:xfrm>
          <a:prstGeom prst="rect">
            <a:avLst/>
          </a:prstGeom>
        </p:spPr>
      </p:pic>
      <p:pic>
        <p:nvPicPr>
          <p:cNvPr id="8" name="Picture 7">
            <a:extLst>
              <a:ext uri="{FF2B5EF4-FFF2-40B4-BE49-F238E27FC236}">
                <a16:creationId xmlns:a16="http://schemas.microsoft.com/office/drawing/2014/main" id="{81CDF2CE-A86C-1F26-3283-D2C6F3EF7AB9}"/>
              </a:ext>
            </a:extLst>
          </p:cNvPr>
          <p:cNvPicPr>
            <a:picLocks noChangeAspect="1"/>
          </p:cNvPicPr>
          <p:nvPr/>
        </p:nvPicPr>
        <p:blipFill>
          <a:blip r:embed="rId5"/>
          <a:stretch>
            <a:fillRect/>
          </a:stretch>
        </p:blipFill>
        <p:spPr>
          <a:xfrm>
            <a:off x="4655620" y="5713713"/>
            <a:ext cx="1166529" cy="763921"/>
          </a:xfrm>
          <a:prstGeom prst="rect">
            <a:avLst/>
          </a:prstGeom>
        </p:spPr>
      </p:pic>
      <p:pic>
        <p:nvPicPr>
          <p:cNvPr id="9" name="Picture 8">
            <a:extLst>
              <a:ext uri="{FF2B5EF4-FFF2-40B4-BE49-F238E27FC236}">
                <a16:creationId xmlns:a16="http://schemas.microsoft.com/office/drawing/2014/main" id="{C82D1982-3CA1-39C9-5BB4-8E19CB55A079}"/>
              </a:ext>
            </a:extLst>
          </p:cNvPr>
          <p:cNvPicPr>
            <a:picLocks noChangeAspect="1"/>
          </p:cNvPicPr>
          <p:nvPr/>
        </p:nvPicPr>
        <p:blipFill>
          <a:blip r:embed="rId6"/>
          <a:stretch>
            <a:fillRect/>
          </a:stretch>
        </p:blipFill>
        <p:spPr>
          <a:xfrm>
            <a:off x="7606256" y="5620276"/>
            <a:ext cx="1079278" cy="950793"/>
          </a:xfrm>
          <a:prstGeom prst="rect">
            <a:avLst/>
          </a:prstGeom>
        </p:spPr>
      </p:pic>
      <p:pic>
        <p:nvPicPr>
          <p:cNvPr id="11" name="Picture 10">
            <a:extLst>
              <a:ext uri="{FF2B5EF4-FFF2-40B4-BE49-F238E27FC236}">
                <a16:creationId xmlns:a16="http://schemas.microsoft.com/office/drawing/2014/main" id="{58AAC5B3-F3C3-18A4-A4B8-1A53FE2F1588}"/>
              </a:ext>
            </a:extLst>
          </p:cNvPr>
          <p:cNvPicPr>
            <a:picLocks noChangeAspect="1"/>
          </p:cNvPicPr>
          <p:nvPr/>
        </p:nvPicPr>
        <p:blipFill>
          <a:blip r:embed="rId7"/>
          <a:stretch>
            <a:fillRect/>
          </a:stretch>
        </p:blipFill>
        <p:spPr>
          <a:xfrm>
            <a:off x="3230404" y="5556035"/>
            <a:ext cx="1079278" cy="1079278"/>
          </a:xfrm>
          <a:prstGeom prst="rect">
            <a:avLst/>
          </a:prstGeom>
        </p:spPr>
      </p:pic>
      <p:pic>
        <p:nvPicPr>
          <p:cNvPr id="12" name="Picture 11">
            <a:extLst>
              <a:ext uri="{FF2B5EF4-FFF2-40B4-BE49-F238E27FC236}">
                <a16:creationId xmlns:a16="http://schemas.microsoft.com/office/drawing/2014/main" id="{E6FA0338-96F7-485B-0E24-D0D20E9CD27A}"/>
              </a:ext>
            </a:extLst>
          </p:cNvPr>
          <p:cNvPicPr>
            <a:picLocks noChangeAspect="1"/>
          </p:cNvPicPr>
          <p:nvPr/>
        </p:nvPicPr>
        <p:blipFill>
          <a:blip r:embed="rId8"/>
          <a:stretch>
            <a:fillRect/>
          </a:stretch>
        </p:blipFill>
        <p:spPr>
          <a:xfrm>
            <a:off x="1756241" y="5543270"/>
            <a:ext cx="1164526" cy="1104806"/>
          </a:xfrm>
          <a:prstGeom prst="rect">
            <a:avLst/>
          </a:prstGeom>
        </p:spPr>
      </p:pic>
      <p:pic>
        <p:nvPicPr>
          <p:cNvPr id="13" name="Picture 12">
            <a:extLst>
              <a:ext uri="{FF2B5EF4-FFF2-40B4-BE49-F238E27FC236}">
                <a16:creationId xmlns:a16="http://schemas.microsoft.com/office/drawing/2014/main" id="{EF24E93D-28CB-DF0B-D471-50274224C3DC}"/>
              </a:ext>
            </a:extLst>
          </p:cNvPr>
          <p:cNvPicPr>
            <a:picLocks noChangeAspect="1"/>
          </p:cNvPicPr>
          <p:nvPr/>
        </p:nvPicPr>
        <p:blipFill>
          <a:blip r:embed="rId9"/>
          <a:stretch>
            <a:fillRect/>
          </a:stretch>
        </p:blipFill>
        <p:spPr>
          <a:xfrm>
            <a:off x="6276017" y="5486112"/>
            <a:ext cx="757832" cy="1219122"/>
          </a:xfrm>
          <a:prstGeom prst="rect">
            <a:avLst/>
          </a:prstGeom>
        </p:spPr>
      </p:pic>
      <p:graphicFrame>
        <p:nvGraphicFramePr>
          <p:cNvPr id="5" name="Table 4">
            <a:extLst>
              <a:ext uri="{FF2B5EF4-FFF2-40B4-BE49-F238E27FC236}">
                <a16:creationId xmlns:a16="http://schemas.microsoft.com/office/drawing/2014/main" id="{F1BA103F-208C-E489-9D0F-844B84F1FE03}"/>
              </a:ext>
            </a:extLst>
          </p:cNvPr>
          <p:cNvGraphicFramePr>
            <a:graphicFrameLocks noGrp="1"/>
          </p:cNvGraphicFramePr>
          <p:nvPr>
            <p:extLst>
              <p:ext uri="{D42A27DB-BD31-4B8C-83A1-F6EECF244321}">
                <p14:modId xmlns:p14="http://schemas.microsoft.com/office/powerpoint/2010/main" val="3229222030"/>
              </p:ext>
            </p:extLst>
          </p:nvPr>
        </p:nvGraphicFramePr>
        <p:xfrm>
          <a:off x="39392" y="2209754"/>
          <a:ext cx="11872528" cy="3234428"/>
        </p:xfrm>
        <a:graphic>
          <a:graphicData uri="http://schemas.openxmlformats.org/drawingml/2006/table">
            <a:tbl>
              <a:tblPr firstRow="1" bandRow="1">
                <a:tableStyleId>{93296810-A885-4BE3-A3E7-6D5BEEA58F35}</a:tableStyleId>
              </a:tblPr>
              <a:tblGrid>
                <a:gridCol w="1574800">
                  <a:extLst>
                    <a:ext uri="{9D8B030D-6E8A-4147-A177-3AD203B41FA5}">
                      <a16:colId xmlns:a16="http://schemas.microsoft.com/office/drawing/2014/main" val="2740089696"/>
                    </a:ext>
                  </a:extLst>
                </a:gridCol>
                <a:gridCol w="1393332">
                  <a:extLst>
                    <a:ext uri="{9D8B030D-6E8A-4147-A177-3AD203B41FA5}">
                      <a16:colId xmlns:a16="http://schemas.microsoft.com/office/drawing/2014/main" val="1377227188"/>
                    </a:ext>
                  </a:extLst>
                </a:gridCol>
                <a:gridCol w="1484066">
                  <a:extLst>
                    <a:ext uri="{9D8B030D-6E8A-4147-A177-3AD203B41FA5}">
                      <a16:colId xmlns:a16="http://schemas.microsoft.com/office/drawing/2014/main" val="3692124290"/>
                    </a:ext>
                  </a:extLst>
                </a:gridCol>
                <a:gridCol w="1484066">
                  <a:extLst>
                    <a:ext uri="{9D8B030D-6E8A-4147-A177-3AD203B41FA5}">
                      <a16:colId xmlns:a16="http://schemas.microsoft.com/office/drawing/2014/main" val="2214743687"/>
                    </a:ext>
                  </a:extLst>
                </a:gridCol>
                <a:gridCol w="1484066">
                  <a:extLst>
                    <a:ext uri="{9D8B030D-6E8A-4147-A177-3AD203B41FA5}">
                      <a16:colId xmlns:a16="http://schemas.microsoft.com/office/drawing/2014/main" val="3081674259"/>
                    </a:ext>
                  </a:extLst>
                </a:gridCol>
                <a:gridCol w="1484066">
                  <a:extLst>
                    <a:ext uri="{9D8B030D-6E8A-4147-A177-3AD203B41FA5}">
                      <a16:colId xmlns:a16="http://schemas.microsoft.com/office/drawing/2014/main" val="64780247"/>
                    </a:ext>
                  </a:extLst>
                </a:gridCol>
                <a:gridCol w="1484066">
                  <a:extLst>
                    <a:ext uri="{9D8B030D-6E8A-4147-A177-3AD203B41FA5}">
                      <a16:colId xmlns:a16="http://schemas.microsoft.com/office/drawing/2014/main" val="724765694"/>
                    </a:ext>
                  </a:extLst>
                </a:gridCol>
                <a:gridCol w="1484066">
                  <a:extLst>
                    <a:ext uri="{9D8B030D-6E8A-4147-A177-3AD203B41FA5}">
                      <a16:colId xmlns:a16="http://schemas.microsoft.com/office/drawing/2014/main" val="2978286203"/>
                    </a:ext>
                  </a:extLst>
                </a:gridCol>
              </a:tblGrid>
              <a:tr h="735388">
                <a:tc>
                  <a:txBody>
                    <a:bodyPr/>
                    <a:lstStyle/>
                    <a:p>
                      <a:pPr algn="ctr"/>
                      <a:r>
                        <a:rPr lang="en-AT" sz="1600" dirty="0">
                          <a:latin typeface="+mj-lt"/>
                        </a:rPr>
                        <a:t>Scenarios</a:t>
                      </a:r>
                    </a:p>
                  </a:txBody>
                  <a:tcPr anchor="ctr">
                    <a:solidFill>
                      <a:srgbClr val="63723F"/>
                    </a:solidFill>
                  </a:tcPr>
                </a:tc>
                <a:tc>
                  <a:txBody>
                    <a:bodyPr/>
                    <a:lstStyle/>
                    <a:p>
                      <a:pPr algn="ctr"/>
                      <a:r>
                        <a:rPr lang="en-AT" sz="1600" dirty="0">
                          <a:latin typeface="+mj-lt"/>
                        </a:rPr>
                        <a:t>Chelicerata mAP</a:t>
                      </a:r>
                    </a:p>
                  </a:txBody>
                  <a:tcPr anchor="ctr">
                    <a:solidFill>
                      <a:srgbClr val="63723F"/>
                    </a:solidFill>
                  </a:tcPr>
                </a:tc>
                <a:tc>
                  <a:txBody>
                    <a:bodyPr/>
                    <a:lstStyle/>
                    <a:p>
                      <a:pPr algn="ctr"/>
                      <a:r>
                        <a:rPr lang="en-AT" sz="1600" dirty="0">
                          <a:latin typeface="+mj-lt"/>
                        </a:rPr>
                        <a:t>Cole</a:t>
                      </a:r>
                      <a:r>
                        <a:rPr lang="en-GB" sz="1600" dirty="0">
                          <a:latin typeface="+mj-lt"/>
                        </a:rPr>
                        <a:t>o</a:t>
                      </a:r>
                      <a:r>
                        <a:rPr lang="en-AT" sz="1600" dirty="0">
                          <a:latin typeface="+mj-lt"/>
                        </a:rPr>
                        <a:t>ptera  mAP</a:t>
                      </a:r>
                    </a:p>
                  </a:txBody>
                  <a:tcPr anchor="ctr">
                    <a:solidFill>
                      <a:srgbClr val="63723F"/>
                    </a:solidFill>
                  </a:tcPr>
                </a:tc>
                <a:tc>
                  <a:txBody>
                    <a:bodyPr/>
                    <a:lstStyle/>
                    <a:p>
                      <a:pPr algn="ctr"/>
                      <a:r>
                        <a:rPr lang="en-AT" sz="1600" dirty="0">
                          <a:latin typeface="+mj-lt"/>
                        </a:rPr>
                        <a:t>Diptera</a:t>
                      </a:r>
                    </a:p>
                    <a:p>
                      <a:pPr algn="ctr"/>
                      <a:r>
                        <a:rPr lang="en-AT" sz="1600" dirty="0">
                          <a:latin typeface="+mj-lt"/>
                        </a:rPr>
                        <a:t> mAP</a:t>
                      </a:r>
                    </a:p>
                  </a:txBody>
                  <a:tcPr anchor="ctr">
                    <a:solidFill>
                      <a:srgbClr val="63723F"/>
                    </a:solidFill>
                  </a:tcPr>
                </a:tc>
                <a:tc>
                  <a:txBody>
                    <a:bodyPr/>
                    <a:lstStyle/>
                    <a:p>
                      <a:pPr algn="ctr"/>
                      <a:r>
                        <a:rPr lang="en-AT" sz="1600" dirty="0">
                          <a:latin typeface="+mj-lt"/>
                        </a:rPr>
                        <a:t>Hemiptera mAP</a:t>
                      </a:r>
                    </a:p>
                  </a:txBody>
                  <a:tcPr anchor="ctr">
                    <a:solidFill>
                      <a:srgbClr val="63723F"/>
                    </a:solidFill>
                  </a:tcPr>
                </a:tc>
                <a:tc>
                  <a:txBody>
                    <a:bodyPr/>
                    <a:lstStyle/>
                    <a:p>
                      <a:pPr algn="ctr"/>
                      <a:r>
                        <a:rPr lang="en-AT" sz="1600" dirty="0">
                          <a:latin typeface="+mj-lt"/>
                        </a:rPr>
                        <a:t>Hymenoptera mAP</a:t>
                      </a:r>
                    </a:p>
                  </a:txBody>
                  <a:tcPr anchor="ctr">
                    <a:solidFill>
                      <a:srgbClr val="63723F"/>
                    </a:solidFill>
                  </a:tcPr>
                </a:tc>
                <a:tc>
                  <a:txBody>
                    <a:bodyPr/>
                    <a:lstStyle/>
                    <a:p>
                      <a:pPr algn="ctr"/>
                      <a:r>
                        <a:rPr lang="en-AT" sz="1600" dirty="0">
                          <a:latin typeface="+mj-lt"/>
                        </a:rPr>
                        <a:t>Lepidoptera mAP</a:t>
                      </a:r>
                    </a:p>
                  </a:txBody>
                  <a:tcPr anchor="ctr">
                    <a:solidFill>
                      <a:srgbClr val="63723F"/>
                    </a:solidFill>
                  </a:tcPr>
                </a:tc>
                <a:tc>
                  <a:txBody>
                    <a:bodyPr/>
                    <a:lstStyle/>
                    <a:p>
                      <a:pPr algn="ctr"/>
                      <a:r>
                        <a:rPr lang="en-AT" sz="1600" dirty="0">
                          <a:latin typeface="+mj-lt"/>
                        </a:rPr>
                        <a:t>Overall </a:t>
                      </a:r>
                    </a:p>
                    <a:p>
                      <a:pPr algn="ctr"/>
                      <a:r>
                        <a:rPr lang="en-AT" sz="1600" dirty="0">
                          <a:latin typeface="+mj-lt"/>
                        </a:rPr>
                        <a:t>mAP</a:t>
                      </a:r>
                    </a:p>
                  </a:txBody>
                  <a:tcPr anchor="ctr">
                    <a:solidFill>
                      <a:srgbClr val="63723F"/>
                    </a:solidFill>
                  </a:tcPr>
                </a:tc>
                <a:extLst>
                  <a:ext uri="{0D108BD9-81ED-4DB2-BD59-A6C34878D82A}">
                    <a16:rowId xmlns:a16="http://schemas.microsoft.com/office/drawing/2014/main" val="1008306894"/>
                  </a:ext>
                </a:extLst>
              </a:tr>
              <a:tr h="383984">
                <a:tc>
                  <a:txBody>
                    <a:bodyPr/>
                    <a:lstStyle/>
                    <a:p>
                      <a:pPr algn="ctr"/>
                      <a:r>
                        <a:rPr lang="en-AT" sz="1600" dirty="0">
                          <a:latin typeface="+mj-lt"/>
                        </a:rPr>
                        <a:t>Clear_Images</a:t>
                      </a:r>
                    </a:p>
                  </a:txBody>
                  <a:tcPr anchor="ctr"/>
                </a:tc>
                <a:tc>
                  <a:txBody>
                    <a:bodyPr/>
                    <a:lstStyle/>
                    <a:p>
                      <a:pPr algn="ctr"/>
                      <a:r>
                        <a:rPr lang="en-AT" sz="1600" dirty="0">
                          <a:latin typeface="+mj-lt"/>
                        </a:rPr>
                        <a:t>0.83</a:t>
                      </a:r>
                    </a:p>
                  </a:txBody>
                  <a:tcPr anchor="ctr"/>
                </a:tc>
                <a:tc>
                  <a:txBody>
                    <a:bodyPr/>
                    <a:lstStyle/>
                    <a:p>
                      <a:pPr algn="ctr"/>
                      <a:r>
                        <a:rPr lang="en-AT" sz="1600" dirty="0">
                          <a:latin typeface="+mj-lt"/>
                        </a:rPr>
                        <a:t>0.71</a:t>
                      </a:r>
                    </a:p>
                  </a:txBody>
                  <a:tcPr anchor="ctr"/>
                </a:tc>
                <a:tc>
                  <a:txBody>
                    <a:bodyPr/>
                    <a:lstStyle/>
                    <a:p>
                      <a:pPr algn="ctr"/>
                      <a:r>
                        <a:rPr lang="en-AT" sz="1600" dirty="0">
                          <a:latin typeface="+mj-lt"/>
                        </a:rPr>
                        <a:t>0.76</a:t>
                      </a:r>
                    </a:p>
                  </a:txBody>
                  <a:tcPr anchor="ctr"/>
                </a:tc>
                <a:tc>
                  <a:txBody>
                    <a:bodyPr/>
                    <a:lstStyle/>
                    <a:p>
                      <a:pPr algn="ctr"/>
                      <a:r>
                        <a:rPr lang="en-AT" sz="1600" dirty="0">
                          <a:latin typeface="+mj-lt"/>
                        </a:rPr>
                        <a:t>0.36</a:t>
                      </a:r>
                    </a:p>
                  </a:txBody>
                  <a:tcPr anchor="ctr"/>
                </a:tc>
                <a:tc>
                  <a:txBody>
                    <a:bodyPr/>
                    <a:lstStyle/>
                    <a:p>
                      <a:pPr algn="ctr"/>
                      <a:r>
                        <a:rPr lang="en-AT" sz="1600" dirty="0">
                          <a:latin typeface="+mj-lt"/>
                        </a:rPr>
                        <a:t>0.75</a:t>
                      </a:r>
                    </a:p>
                  </a:txBody>
                  <a:tcPr anchor="ctr"/>
                </a:tc>
                <a:tc>
                  <a:txBody>
                    <a:bodyPr/>
                    <a:lstStyle/>
                    <a:p>
                      <a:pPr algn="ctr"/>
                      <a:r>
                        <a:rPr lang="en-AT" sz="1600" dirty="0">
                          <a:latin typeface="+mj-lt"/>
                        </a:rPr>
                        <a:t>0.17</a:t>
                      </a:r>
                    </a:p>
                  </a:txBody>
                  <a:tcPr anchor="ctr"/>
                </a:tc>
                <a:tc>
                  <a:txBody>
                    <a:bodyPr/>
                    <a:lstStyle/>
                    <a:p>
                      <a:pPr algn="ctr"/>
                      <a:r>
                        <a:rPr lang="en-AT" sz="1600" dirty="0">
                          <a:latin typeface="+mj-lt"/>
                        </a:rPr>
                        <a:t>0.60</a:t>
                      </a:r>
                    </a:p>
                  </a:txBody>
                  <a:tcPr anchor="ctr"/>
                </a:tc>
                <a:extLst>
                  <a:ext uri="{0D108BD9-81ED-4DB2-BD59-A6C34878D82A}">
                    <a16:rowId xmlns:a16="http://schemas.microsoft.com/office/drawing/2014/main" val="2198744294"/>
                  </a:ext>
                </a:extLst>
              </a:tr>
              <a:tr h="383984">
                <a:tc>
                  <a:txBody>
                    <a:bodyPr/>
                    <a:lstStyle/>
                    <a:p>
                      <a:pPr algn="ctr"/>
                      <a:r>
                        <a:rPr lang="en-AT" sz="1600" dirty="0">
                          <a:latin typeface="+mj-lt"/>
                        </a:rPr>
                        <a:t>Blurry_Images</a:t>
                      </a:r>
                    </a:p>
                  </a:txBody>
                  <a:tcPr anchor="ctr"/>
                </a:tc>
                <a:tc>
                  <a:txBody>
                    <a:bodyPr/>
                    <a:lstStyle/>
                    <a:p>
                      <a:pPr algn="ctr"/>
                      <a:r>
                        <a:rPr lang="en-AT" sz="1600" dirty="0">
                          <a:latin typeface="+mj-lt"/>
                        </a:rPr>
                        <a:t>0.76</a:t>
                      </a:r>
                    </a:p>
                  </a:txBody>
                  <a:tcPr anchor="ctr"/>
                </a:tc>
                <a:tc>
                  <a:txBody>
                    <a:bodyPr/>
                    <a:lstStyle/>
                    <a:p>
                      <a:pPr algn="ctr"/>
                      <a:r>
                        <a:rPr lang="en-AT" sz="1600" dirty="0">
                          <a:latin typeface="+mj-lt"/>
                        </a:rPr>
                        <a:t>0.57</a:t>
                      </a:r>
                    </a:p>
                  </a:txBody>
                  <a:tcPr anchor="ctr"/>
                </a:tc>
                <a:tc>
                  <a:txBody>
                    <a:bodyPr/>
                    <a:lstStyle/>
                    <a:p>
                      <a:pPr algn="ctr"/>
                      <a:r>
                        <a:rPr lang="en-AT" sz="1600" dirty="0">
                          <a:latin typeface="+mj-lt"/>
                        </a:rPr>
                        <a:t>0.73</a:t>
                      </a:r>
                    </a:p>
                  </a:txBody>
                  <a:tcPr anchor="ctr"/>
                </a:tc>
                <a:tc>
                  <a:txBody>
                    <a:bodyPr/>
                    <a:lstStyle/>
                    <a:p>
                      <a:pPr algn="ctr"/>
                      <a:r>
                        <a:rPr lang="en-AT" sz="1600" dirty="0">
                          <a:latin typeface="+mj-lt"/>
                        </a:rPr>
                        <a:t>0.65</a:t>
                      </a:r>
                    </a:p>
                  </a:txBody>
                  <a:tcPr anchor="ctr"/>
                </a:tc>
                <a:tc>
                  <a:txBody>
                    <a:bodyPr/>
                    <a:lstStyle/>
                    <a:p>
                      <a:pPr algn="ctr"/>
                      <a:r>
                        <a:rPr lang="en-AT" sz="1600" dirty="0">
                          <a:latin typeface="+mj-lt"/>
                        </a:rPr>
                        <a:t>0.77</a:t>
                      </a:r>
                    </a:p>
                  </a:txBody>
                  <a:tcPr anchor="ctr"/>
                </a:tc>
                <a:tc>
                  <a:txBody>
                    <a:bodyPr/>
                    <a:lstStyle/>
                    <a:p>
                      <a:pPr algn="ctr"/>
                      <a:r>
                        <a:rPr lang="en-AT" sz="1600" dirty="0">
                          <a:latin typeface="+mj-lt"/>
                        </a:rPr>
                        <a:t>0.25</a:t>
                      </a:r>
                    </a:p>
                  </a:txBody>
                  <a:tcPr anchor="ctr"/>
                </a:tc>
                <a:tc>
                  <a:txBody>
                    <a:bodyPr/>
                    <a:lstStyle/>
                    <a:p>
                      <a:pPr algn="ctr"/>
                      <a:r>
                        <a:rPr lang="en-AT" sz="1600" dirty="0">
                          <a:latin typeface="+mj-lt"/>
                        </a:rPr>
                        <a:t>0.62</a:t>
                      </a:r>
                    </a:p>
                  </a:txBody>
                  <a:tcPr anchor="ctr"/>
                </a:tc>
                <a:extLst>
                  <a:ext uri="{0D108BD9-81ED-4DB2-BD59-A6C34878D82A}">
                    <a16:rowId xmlns:a16="http://schemas.microsoft.com/office/drawing/2014/main" val="2536825505"/>
                  </a:ext>
                </a:extLst>
              </a:tr>
              <a:tr h="383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T" sz="1600" dirty="0">
                          <a:latin typeface="+mj-lt"/>
                        </a:rPr>
                        <a:t>Partialy_Hidden_Insect</a:t>
                      </a:r>
                    </a:p>
                  </a:txBody>
                  <a:tcPr anchor="ctr"/>
                </a:tc>
                <a:tc>
                  <a:txBody>
                    <a:bodyPr/>
                    <a:lstStyle/>
                    <a:p>
                      <a:pPr algn="ctr"/>
                      <a:r>
                        <a:rPr lang="en-AT" sz="1600" dirty="0">
                          <a:latin typeface="+mj-lt"/>
                        </a:rPr>
                        <a:t>0.71</a:t>
                      </a:r>
                    </a:p>
                  </a:txBody>
                  <a:tcPr anchor="ctr"/>
                </a:tc>
                <a:tc>
                  <a:txBody>
                    <a:bodyPr/>
                    <a:lstStyle/>
                    <a:p>
                      <a:pPr algn="ctr"/>
                      <a:r>
                        <a:rPr lang="en-AT" sz="1600" dirty="0">
                          <a:latin typeface="+mj-lt"/>
                        </a:rPr>
                        <a:t>0.77</a:t>
                      </a:r>
                    </a:p>
                  </a:txBody>
                  <a:tcPr anchor="ctr"/>
                </a:tc>
                <a:tc>
                  <a:txBody>
                    <a:bodyPr/>
                    <a:lstStyle/>
                    <a:p>
                      <a:pPr algn="ctr"/>
                      <a:r>
                        <a:rPr lang="en-AT" sz="1600" dirty="0">
                          <a:latin typeface="+mj-lt"/>
                        </a:rPr>
                        <a:t>0.68</a:t>
                      </a:r>
                    </a:p>
                  </a:txBody>
                  <a:tcPr anchor="ctr"/>
                </a:tc>
                <a:tc>
                  <a:txBody>
                    <a:bodyPr/>
                    <a:lstStyle/>
                    <a:p>
                      <a:pPr algn="ctr"/>
                      <a:r>
                        <a:rPr lang="en-AT" sz="1600" dirty="0">
                          <a:latin typeface="+mj-lt"/>
                        </a:rPr>
                        <a:t>0.69</a:t>
                      </a:r>
                    </a:p>
                  </a:txBody>
                  <a:tcPr anchor="ctr"/>
                </a:tc>
                <a:tc>
                  <a:txBody>
                    <a:bodyPr/>
                    <a:lstStyle/>
                    <a:p>
                      <a:pPr algn="ctr"/>
                      <a:r>
                        <a:rPr lang="en-AT" sz="1600" dirty="0">
                          <a:latin typeface="+mj-lt"/>
                        </a:rPr>
                        <a:t>0.67</a:t>
                      </a:r>
                    </a:p>
                  </a:txBody>
                  <a:tcPr anchor="ctr"/>
                </a:tc>
                <a:tc>
                  <a:txBody>
                    <a:bodyPr/>
                    <a:lstStyle/>
                    <a:p>
                      <a:pPr algn="ctr"/>
                      <a:r>
                        <a:rPr lang="en-AT" sz="1600" dirty="0">
                          <a:latin typeface="+mj-lt"/>
                        </a:rPr>
                        <a:t>0.27</a:t>
                      </a:r>
                    </a:p>
                  </a:txBody>
                  <a:tcPr anchor="ctr"/>
                </a:tc>
                <a:tc>
                  <a:txBody>
                    <a:bodyPr/>
                    <a:lstStyle/>
                    <a:p>
                      <a:pPr algn="ctr"/>
                      <a:r>
                        <a:rPr lang="en-AT" sz="1600" dirty="0">
                          <a:latin typeface="+mj-lt"/>
                        </a:rPr>
                        <a:t>0.63</a:t>
                      </a:r>
                    </a:p>
                  </a:txBody>
                  <a:tcPr anchor="ctr"/>
                </a:tc>
                <a:extLst>
                  <a:ext uri="{0D108BD9-81ED-4DB2-BD59-A6C34878D82A}">
                    <a16:rowId xmlns:a16="http://schemas.microsoft.com/office/drawing/2014/main" val="972039959"/>
                  </a:ext>
                </a:extLst>
              </a:tr>
              <a:tr h="383984">
                <a:tc>
                  <a:txBody>
                    <a:bodyPr/>
                    <a:lstStyle/>
                    <a:p>
                      <a:pPr algn="ctr"/>
                      <a:r>
                        <a:rPr lang="en-AT" sz="1600" dirty="0">
                          <a:latin typeface="+mj-lt"/>
                        </a:rPr>
                        <a:t>Oblique_View</a:t>
                      </a:r>
                    </a:p>
                  </a:txBody>
                  <a:tcPr anchor="ctr"/>
                </a:tc>
                <a:tc>
                  <a:txBody>
                    <a:bodyPr/>
                    <a:lstStyle/>
                    <a:p>
                      <a:pPr algn="ctr"/>
                      <a:r>
                        <a:rPr lang="en-AT" sz="1600" dirty="0">
                          <a:latin typeface="+mj-lt"/>
                        </a:rPr>
                        <a:t>0.80</a:t>
                      </a:r>
                    </a:p>
                  </a:txBody>
                  <a:tcPr anchor="ctr"/>
                </a:tc>
                <a:tc>
                  <a:txBody>
                    <a:bodyPr/>
                    <a:lstStyle/>
                    <a:p>
                      <a:pPr algn="ctr"/>
                      <a:r>
                        <a:rPr lang="en-AT" sz="1600" dirty="0">
                          <a:latin typeface="+mj-lt"/>
                        </a:rPr>
                        <a:t>0.69</a:t>
                      </a:r>
                    </a:p>
                  </a:txBody>
                  <a:tcPr anchor="ctr"/>
                </a:tc>
                <a:tc>
                  <a:txBody>
                    <a:bodyPr/>
                    <a:lstStyle/>
                    <a:p>
                      <a:pPr algn="ctr"/>
                      <a:r>
                        <a:rPr lang="en-AT" sz="1600" dirty="0">
                          <a:latin typeface="+mj-lt"/>
                        </a:rPr>
                        <a:t>0.75</a:t>
                      </a:r>
                    </a:p>
                  </a:txBody>
                  <a:tcPr anchor="ctr"/>
                </a:tc>
                <a:tc>
                  <a:txBody>
                    <a:bodyPr/>
                    <a:lstStyle/>
                    <a:p>
                      <a:pPr algn="ctr"/>
                      <a:r>
                        <a:rPr lang="en-AT" sz="1600" dirty="0">
                          <a:latin typeface="+mj-lt"/>
                        </a:rPr>
                        <a:t>0.60</a:t>
                      </a:r>
                    </a:p>
                  </a:txBody>
                  <a:tcPr anchor="ctr"/>
                </a:tc>
                <a:tc>
                  <a:txBody>
                    <a:bodyPr/>
                    <a:lstStyle/>
                    <a:p>
                      <a:pPr algn="ctr"/>
                      <a:r>
                        <a:rPr lang="en-AT" sz="1600" dirty="0">
                          <a:latin typeface="+mj-lt"/>
                        </a:rPr>
                        <a:t>0.70</a:t>
                      </a:r>
                    </a:p>
                  </a:txBody>
                  <a:tcPr anchor="ctr"/>
                </a:tc>
                <a:tc>
                  <a:txBody>
                    <a:bodyPr/>
                    <a:lstStyle/>
                    <a:p>
                      <a:pPr algn="ctr"/>
                      <a:r>
                        <a:rPr lang="en-AT" sz="1600" dirty="0">
                          <a:latin typeface="+mj-lt"/>
                        </a:rPr>
                        <a:t>0.20</a:t>
                      </a:r>
                    </a:p>
                  </a:txBody>
                  <a:tcPr anchor="ctr"/>
                </a:tc>
                <a:tc>
                  <a:txBody>
                    <a:bodyPr/>
                    <a:lstStyle/>
                    <a:p>
                      <a:pPr algn="ctr"/>
                      <a:r>
                        <a:rPr lang="en-AT" sz="1600" dirty="0">
                          <a:latin typeface="+mj-lt"/>
                        </a:rPr>
                        <a:t>0.62</a:t>
                      </a:r>
                    </a:p>
                  </a:txBody>
                  <a:tcPr anchor="ctr"/>
                </a:tc>
                <a:extLst>
                  <a:ext uri="{0D108BD9-81ED-4DB2-BD59-A6C34878D82A}">
                    <a16:rowId xmlns:a16="http://schemas.microsoft.com/office/drawing/2014/main" val="3892080183"/>
                  </a:ext>
                </a:extLst>
              </a:tr>
              <a:tr h="383984">
                <a:tc>
                  <a:txBody>
                    <a:bodyPr/>
                    <a:lstStyle/>
                    <a:p>
                      <a:pPr algn="ctr"/>
                      <a:r>
                        <a:rPr lang="en-AT" sz="1600" dirty="0">
                          <a:latin typeface="+mj-lt"/>
                        </a:rPr>
                        <a:t>Nadir_View</a:t>
                      </a:r>
                    </a:p>
                  </a:txBody>
                  <a:tcPr anchor="ctr"/>
                </a:tc>
                <a:tc>
                  <a:txBody>
                    <a:bodyPr/>
                    <a:lstStyle/>
                    <a:p>
                      <a:pPr algn="ctr"/>
                      <a:r>
                        <a:rPr lang="en-AT" sz="1600" dirty="0">
                          <a:latin typeface="+mj-lt"/>
                        </a:rPr>
                        <a:t>0.68</a:t>
                      </a:r>
                    </a:p>
                  </a:txBody>
                  <a:tcPr anchor="ctr"/>
                </a:tc>
                <a:tc>
                  <a:txBody>
                    <a:bodyPr/>
                    <a:lstStyle/>
                    <a:p>
                      <a:pPr algn="ctr"/>
                      <a:r>
                        <a:rPr lang="en-AT" sz="1600" dirty="0">
                          <a:latin typeface="+mj-lt"/>
                        </a:rPr>
                        <a:t>0.63</a:t>
                      </a:r>
                    </a:p>
                  </a:txBody>
                  <a:tcPr anchor="ctr"/>
                </a:tc>
                <a:tc>
                  <a:txBody>
                    <a:bodyPr/>
                    <a:lstStyle/>
                    <a:p>
                      <a:pPr algn="ctr"/>
                      <a:r>
                        <a:rPr lang="en-AT" sz="1600" dirty="0">
                          <a:latin typeface="+mj-lt"/>
                        </a:rPr>
                        <a:t>0.76</a:t>
                      </a:r>
                    </a:p>
                  </a:txBody>
                  <a:tcPr anchor="ctr"/>
                </a:tc>
                <a:tc>
                  <a:txBody>
                    <a:bodyPr/>
                    <a:lstStyle/>
                    <a:p>
                      <a:pPr algn="ctr"/>
                      <a:r>
                        <a:rPr lang="en-AT" sz="1600" dirty="0">
                          <a:latin typeface="+mj-lt"/>
                        </a:rPr>
                        <a:t>0.35</a:t>
                      </a:r>
                    </a:p>
                  </a:txBody>
                  <a:tcPr anchor="ctr"/>
                </a:tc>
                <a:tc>
                  <a:txBody>
                    <a:bodyPr/>
                    <a:lstStyle/>
                    <a:p>
                      <a:pPr algn="ctr"/>
                      <a:r>
                        <a:rPr lang="en-AT" sz="1600" dirty="0">
                          <a:latin typeface="+mj-lt"/>
                        </a:rPr>
                        <a:t>0.76</a:t>
                      </a:r>
                    </a:p>
                  </a:txBody>
                  <a:tcPr anchor="ctr"/>
                </a:tc>
                <a:tc>
                  <a:txBody>
                    <a:bodyPr/>
                    <a:lstStyle/>
                    <a:p>
                      <a:pPr algn="ctr"/>
                      <a:r>
                        <a:rPr lang="en-AT" sz="1600" dirty="0">
                          <a:latin typeface="+mj-lt"/>
                        </a:rPr>
                        <a:t>0.75</a:t>
                      </a:r>
                    </a:p>
                  </a:txBody>
                  <a:tcPr anchor="ctr"/>
                </a:tc>
                <a:tc>
                  <a:txBody>
                    <a:bodyPr/>
                    <a:lstStyle/>
                    <a:p>
                      <a:pPr algn="ctr"/>
                      <a:r>
                        <a:rPr lang="en-AT" sz="1600" dirty="0">
                          <a:latin typeface="+mj-lt"/>
                        </a:rPr>
                        <a:t>0.65</a:t>
                      </a:r>
                    </a:p>
                  </a:txBody>
                  <a:tcPr anchor="ctr"/>
                </a:tc>
                <a:extLst>
                  <a:ext uri="{0D108BD9-81ED-4DB2-BD59-A6C34878D82A}">
                    <a16:rowId xmlns:a16="http://schemas.microsoft.com/office/drawing/2014/main" val="1675702010"/>
                  </a:ext>
                </a:extLst>
              </a:tr>
              <a:tr h="383984">
                <a:tc>
                  <a:txBody>
                    <a:bodyPr/>
                    <a:lstStyle/>
                    <a:p>
                      <a:pPr algn="ctr"/>
                      <a:r>
                        <a:rPr lang="en-AT" sz="1600" dirty="0">
                          <a:latin typeface="+mj-lt"/>
                        </a:rPr>
                        <a:t>Original_Images</a:t>
                      </a:r>
                    </a:p>
                  </a:txBody>
                  <a:tcPr anchor="ctr"/>
                </a:tc>
                <a:tc>
                  <a:txBody>
                    <a:bodyPr/>
                    <a:lstStyle/>
                    <a:p>
                      <a:pPr algn="ctr"/>
                      <a:r>
                        <a:rPr lang="en-AT" sz="1600" dirty="0">
                          <a:latin typeface="+mj-lt"/>
                        </a:rPr>
                        <a:t>0.59</a:t>
                      </a:r>
                    </a:p>
                  </a:txBody>
                  <a:tcPr anchor="ctr"/>
                </a:tc>
                <a:tc>
                  <a:txBody>
                    <a:bodyPr/>
                    <a:lstStyle/>
                    <a:p>
                      <a:pPr algn="ctr"/>
                      <a:r>
                        <a:rPr lang="en-AT" sz="1600" dirty="0">
                          <a:latin typeface="+mj-lt"/>
                        </a:rPr>
                        <a:t>0.55</a:t>
                      </a:r>
                    </a:p>
                  </a:txBody>
                  <a:tcPr anchor="ctr"/>
                </a:tc>
                <a:tc>
                  <a:txBody>
                    <a:bodyPr/>
                    <a:lstStyle/>
                    <a:p>
                      <a:pPr algn="ctr"/>
                      <a:r>
                        <a:rPr lang="en-AT" sz="1600" dirty="0">
                          <a:latin typeface="+mj-lt"/>
                        </a:rPr>
                        <a:t>0.60</a:t>
                      </a:r>
                    </a:p>
                  </a:txBody>
                  <a:tcPr anchor="ctr"/>
                </a:tc>
                <a:tc>
                  <a:txBody>
                    <a:bodyPr/>
                    <a:lstStyle/>
                    <a:p>
                      <a:pPr algn="ctr"/>
                      <a:r>
                        <a:rPr lang="en-AT" sz="1600" dirty="0">
                          <a:latin typeface="+mj-lt"/>
                        </a:rPr>
                        <a:t>0.51</a:t>
                      </a:r>
                    </a:p>
                  </a:txBody>
                  <a:tcPr anchor="ctr"/>
                </a:tc>
                <a:tc>
                  <a:txBody>
                    <a:bodyPr/>
                    <a:lstStyle/>
                    <a:p>
                      <a:pPr algn="ctr"/>
                      <a:r>
                        <a:rPr lang="en-AT" sz="1600" dirty="0">
                          <a:latin typeface="+mj-lt"/>
                        </a:rPr>
                        <a:t>0.43</a:t>
                      </a:r>
                    </a:p>
                  </a:txBody>
                  <a:tcPr anchor="ctr"/>
                </a:tc>
                <a:tc>
                  <a:txBody>
                    <a:bodyPr/>
                    <a:lstStyle/>
                    <a:p>
                      <a:pPr algn="ctr"/>
                      <a:r>
                        <a:rPr lang="en-AT" sz="1600" dirty="0">
                          <a:latin typeface="+mj-lt"/>
                        </a:rPr>
                        <a:t>0.52</a:t>
                      </a:r>
                    </a:p>
                  </a:txBody>
                  <a:tcPr anchor="ctr"/>
                </a:tc>
                <a:tc>
                  <a:txBody>
                    <a:bodyPr/>
                    <a:lstStyle/>
                    <a:p>
                      <a:pPr algn="ctr"/>
                      <a:r>
                        <a:rPr lang="en-AT" sz="1600" dirty="0">
                          <a:latin typeface="+mj-lt"/>
                        </a:rPr>
                        <a:t>0.53</a:t>
                      </a:r>
                    </a:p>
                  </a:txBody>
                  <a:tcPr anchor="ctr"/>
                </a:tc>
                <a:extLst>
                  <a:ext uri="{0D108BD9-81ED-4DB2-BD59-A6C34878D82A}">
                    <a16:rowId xmlns:a16="http://schemas.microsoft.com/office/drawing/2014/main" val="733846022"/>
                  </a:ext>
                </a:extLst>
              </a:tr>
            </a:tbl>
          </a:graphicData>
        </a:graphic>
      </p:graphicFrame>
      <p:sp>
        <p:nvSpPr>
          <p:cNvPr id="14" name="TextBox 13">
            <a:extLst>
              <a:ext uri="{FF2B5EF4-FFF2-40B4-BE49-F238E27FC236}">
                <a16:creationId xmlns:a16="http://schemas.microsoft.com/office/drawing/2014/main" id="{F820376A-E709-34A7-7AE0-E0E4E55A7E6B}"/>
              </a:ext>
            </a:extLst>
          </p:cNvPr>
          <p:cNvSpPr txBox="1"/>
          <p:nvPr/>
        </p:nvSpPr>
        <p:spPr>
          <a:xfrm>
            <a:off x="2432353" y="1761583"/>
            <a:ext cx="6636432" cy="369332"/>
          </a:xfrm>
          <a:prstGeom prst="rect">
            <a:avLst/>
          </a:prstGeom>
          <a:noFill/>
        </p:spPr>
        <p:txBody>
          <a:bodyPr wrap="none" rtlCol="0">
            <a:spAutoFit/>
          </a:bodyPr>
          <a:lstStyle/>
          <a:p>
            <a:r>
              <a:rPr lang="en-AT" dirty="0">
                <a:latin typeface="+mj-lt"/>
              </a:rPr>
              <a:t>Yolov8 perfo</a:t>
            </a:r>
            <a:r>
              <a:rPr lang="en-GB" dirty="0">
                <a:latin typeface="+mj-lt"/>
              </a:rPr>
              <a:t>r</a:t>
            </a:r>
            <a:r>
              <a:rPr lang="en-AT" dirty="0">
                <a:latin typeface="+mj-lt"/>
              </a:rPr>
              <a:t>mance metrics under differ</a:t>
            </a:r>
            <a:r>
              <a:rPr lang="en-GB" dirty="0">
                <a:latin typeface="+mj-lt"/>
              </a:rPr>
              <a:t>e</a:t>
            </a:r>
            <a:r>
              <a:rPr lang="en-AT" dirty="0">
                <a:latin typeface="+mj-lt"/>
              </a:rPr>
              <a:t>nt Scenario for species_level</a:t>
            </a:r>
          </a:p>
        </p:txBody>
      </p:sp>
      <p:sp>
        <p:nvSpPr>
          <p:cNvPr id="3" name="Frame 2">
            <a:extLst>
              <a:ext uri="{FF2B5EF4-FFF2-40B4-BE49-F238E27FC236}">
                <a16:creationId xmlns:a16="http://schemas.microsoft.com/office/drawing/2014/main" id="{7A2C5598-A614-71F6-46F2-0088F0246788}"/>
              </a:ext>
            </a:extLst>
          </p:cNvPr>
          <p:cNvSpPr/>
          <p:nvPr/>
        </p:nvSpPr>
        <p:spPr>
          <a:xfrm>
            <a:off x="9219271" y="4676454"/>
            <a:ext cx="941212" cy="342900"/>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chemeClr val="tx1"/>
              </a:solidFill>
            </a:endParaRPr>
          </a:p>
        </p:txBody>
      </p:sp>
      <p:sp>
        <p:nvSpPr>
          <p:cNvPr id="6" name="Frame 5">
            <a:extLst>
              <a:ext uri="{FF2B5EF4-FFF2-40B4-BE49-F238E27FC236}">
                <a16:creationId xmlns:a16="http://schemas.microsoft.com/office/drawing/2014/main" id="{ADCC1B08-38D2-142A-D6A2-E3691F211240}"/>
              </a:ext>
            </a:extLst>
          </p:cNvPr>
          <p:cNvSpPr/>
          <p:nvPr/>
        </p:nvSpPr>
        <p:spPr>
          <a:xfrm>
            <a:off x="6276017" y="4676454"/>
            <a:ext cx="941212" cy="342900"/>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chemeClr val="tx1"/>
              </a:solidFill>
            </a:endParaRPr>
          </a:p>
        </p:txBody>
      </p:sp>
    </p:spTree>
    <p:extLst>
      <p:ext uri="{BB962C8B-B14F-4D97-AF65-F5344CB8AC3E}">
        <p14:creationId xmlns:p14="http://schemas.microsoft.com/office/powerpoint/2010/main" val="42905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6AA34-0E75-8171-7141-EB97A9E0C56D}"/>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7C6BDDA2-2BE4-FA39-A944-2DB384D4F9C3}"/>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F933AC55-1825-678B-1483-7B6D41DFAD0E}"/>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8927A77B-01F3-82F1-7962-9C9C31783549}"/>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358FFCB7-22AC-7540-4203-912E9146C798}"/>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ABCC45F0-4FB3-893E-8F50-9C97D99011AD}"/>
              </a:ext>
            </a:extLst>
          </p:cNvPr>
          <p:cNvGraphicFramePr/>
          <p:nvPr>
            <p:extLst>
              <p:ext uri="{D42A27DB-BD31-4B8C-83A1-F6EECF244321}">
                <p14:modId xmlns:p14="http://schemas.microsoft.com/office/powerpoint/2010/main" val="1194704985"/>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99591D05-2FCD-6EC0-5EE6-E82AE292E2BB}"/>
              </a:ext>
            </a:extLst>
          </p:cNvPr>
          <p:cNvSpPr>
            <a:spLocks noGrp="1"/>
          </p:cNvSpPr>
          <p:nvPr>
            <p:ph type="sldNum" sz="quarter" idx="12"/>
          </p:nvPr>
        </p:nvSpPr>
        <p:spPr/>
        <p:txBody>
          <a:bodyPr/>
          <a:lstStyle/>
          <a:p>
            <a:fld id="{48F63A3B-78C7-47BE-AE5E-E10140E04643}" type="slidenum">
              <a:rPr lang="en-US" smtClean="0">
                <a:latin typeface="+mj-lt"/>
              </a:rPr>
              <a:t>25</a:t>
            </a:fld>
            <a:endParaRPr lang="en-US" dirty="0">
              <a:latin typeface="+mj-lt"/>
            </a:endParaRPr>
          </a:p>
        </p:txBody>
      </p:sp>
    </p:spTree>
    <p:extLst>
      <p:ext uri="{BB962C8B-B14F-4D97-AF65-F5344CB8AC3E}">
        <p14:creationId xmlns:p14="http://schemas.microsoft.com/office/powerpoint/2010/main" val="131206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7E23-1707-CE5E-381F-A28D62DC02C4}"/>
            </a:ext>
          </a:extLst>
        </p:cNvPr>
        <p:cNvGrpSpPr/>
        <p:nvPr/>
      </p:nvGrpSpPr>
      <p:grpSpPr>
        <a:xfrm>
          <a:off x="0" y="0"/>
          <a:ext cx="0" cy="0"/>
          <a:chOff x="0" y="0"/>
          <a:chExt cx="0" cy="0"/>
        </a:xfrm>
      </p:grpSpPr>
      <p:pic>
        <p:nvPicPr>
          <p:cNvPr id="12" name="Picture 11" descr="A caterpillar on a leaf&#10;&#10;Description automatically generated">
            <a:extLst>
              <a:ext uri="{FF2B5EF4-FFF2-40B4-BE49-F238E27FC236}">
                <a16:creationId xmlns:a16="http://schemas.microsoft.com/office/drawing/2014/main" id="{EB4054E7-954C-4462-54CC-D79039ACF43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000" b="95250" l="9855" r="89984">
                        <a14:foregroundMark x1="64620" y1="6750" x2="63813" y2="13000"/>
                        <a14:foregroundMark x1="66882" y1="7875" x2="62843" y2="6000"/>
                        <a14:foregroundMark x1="72052" y1="19875" x2="73990" y2="17000"/>
                        <a14:foregroundMark x1="84814" y1="34500" x2="87561" y2="32250"/>
                        <a14:foregroundMark x1="79321" y1="30625" x2="82068" y2="30125"/>
                        <a14:foregroundMark x1="81583" y1="14500" x2="72213" y2="17000"/>
                        <a14:foregroundMark x1="78352" y1="19125" x2="78191" y2="16250"/>
                        <a14:foregroundMark x1="72536" y1="45875" x2="74798" y2="50250"/>
                        <a14:foregroundMark x1="56058" y1="51000" x2="59128" y2="55000"/>
                        <a14:foregroundMark x1="47819" y1="59500" x2="50404" y2="60250"/>
                        <a14:foregroundMark x1="58158" y1="57250" x2="60905" y2="56250"/>
                        <a14:foregroundMark x1="40226" y1="66125" x2="44911" y2="65250"/>
                        <a14:foregroundMark x1="36349" y1="75875" x2="41680" y2="77375"/>
                        <a14:foregroundMark x1="36349" y1="88625" x2="41034" y2="93125"/>
                        <a14:foregroundMark x1="28433" y1="88125" x2="24556" y2="95250"/>
                        <a14:foregroundMark x1="22294" y1="83250" x2="15347" y2="86250"/>
                        <a14:foregroundMark x1="18578" y1="75625" x2="14863" y2="76750"/>
                        <a14:foregroundMark x1="21809" y1="61750" x2="23263" y2="59875"/>
                        <a14:foregroundMark x1="30695" y1="47375" x2="32633" y2="45125"/>
                        <a14:backgroundMark x1="27948" y1="38500" x2="41034" y2="31750"/>
                        <a14:backgroundMark x1="42649" y1="30875" x2="42649" y2="30875"/>
                        <a14:backgroundMark x1="45396" y1="31750" x2="45396" y2="31750"/>
                        <a14:backgroundMark x1="44911" y1="31625" x2="42649" y2="31375"/>
                        <a14:backgroundMark x1="51373" y1="31625" x2="42649" y2="28375"/>
                        <a14:backgroundMark x1="51050" y1="29750" x2="54604" y2="31000"/>
                        <a14:backgroundMark x1="50565" y1="56625" x2="52504" y2="55875"/>
                        <a14:backgroundMark x1="43457" y1="62000" x2="44911" y2="60625"/>
                      </a14:backgroundRemoval>
                    </a14:imgEffect>
                  </a14:imgLayer>
                </a14:imgProps>
              </a:ext>
            </a:extLst>
          </a:blip>
          <a:stretch>
            <a:fillRect/>
          </a:stretch>
        </p:blipFill>
        <p:spPr>
          <a:xfrm>
            <a:off x="8320387" y="2417784"/>
            <a:ext cx="2380295" cy="3087950"/>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FBE93F64-72AB-0059-CFFA-D48653617DBD}"/>
              </a:ext>
            </a:extLst>
          </p:cNvPr>
          <p:cNvSpPr txBox="1">
            <a:spLocks/>
          </p:cNvSpPr>
          <p:nvPr/>
        </p:nvSpPr>
        <p:spPr>
          <a:xfrm>
            <a:off x="2046618" y="2337575"/>
            <a:ext cx="6373638" cy="3415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T" sz="11000" b="1" dirty="0">
                <a:solidFill>
                  <a:srgbClr val="A7BC68"/>
                </a:solidFill>
              </a:rPr>
              <a:t>Questions</a:t>
            </a:r>
            <a:endParaRPr lang="en-AT" sz="11000" dirty="0">
              <a:solidFill>
                <a:srgbClr val="A7BC68"/>
              </a:solidFill>
            </a:endParaRPr>
          </a:p>
        </p:txBody>
      </p:sp>
      <p:sp>
        <p:nvSpPr>
          <p:cNvPr id="2" name="Title 1">
            <a:extLst>
              <a:ext uri="{FF2B5EF4-FFF2-40B4-BE49-F238E27FC236}">
                <a16:creationId xmlns:a16="http://schemas.microsoft.com/office/drawing/2014/main" id="{24F4D7FA-A952-8BC3-3797-9A7F7BAC5BDC}"/>
              </a:ext>
            </a:extLst>
          </p:cNvPr>
          <p:cNvSpPr>
            <a:spLocks noGrp="1"/>
          </p:cNvSpPr>
          <p:nvPr>
            <p:ph type="title"/>
          </p:nvPr>
        </p:nvSpPr>
        <p:spPr>
          <a:xfrm>
            <a:off x="336255" y="408672"/>
            <a:ext cx="11278802" cy="1325563"/>
          </a:xfrm>
        </p:spPr>
        <p:txBody>
          <a:bodyPr/>
          <a:lstStyle/>
          <a:p>
            <a:r>
              <a:rPr lang="en-US" dirty="0"/>
              <a:t>Insights</a:t>
            </a:r>
            <a:endParaRPr lang="en-AT" sz="2000" dirty="0">
              <a:solidFill>
                <a:srgbClr val="A7BC68"/>
              </a:solidFill>
            </a:endParaRPr>
          </a:p>
        </p:txBody>
      </p:sp>
      <p:pic>
        <p:nvPicPr>
          <p:cNvPr id="10" name="Picture 9" descr="A logo with black dots and white text&#10;&#10;Description automatically generated">
            <a:extLst>
              <a:ext uri="{FF2B5EF4-FFF2-40B4-BE49-F238E27FC236}">
                <a16:creationId xmlns:a16="http://schemas.microsoft.com/office/drawing/2014/main" id="{D1FDCEF9-05A9-158A-01D0-699B743ADFC7}"/>
              </a:ext>
            </a:extLst>
          </p:cNvPr>
          <p:cNvPicPr>
            <a:picLocks noChangeAspect="1"/>
          </p:cNvPicPr>
          <p:nvPr/>
        </p:nvPicPr>
        <p:blipFill>
          <a:blip r:embed="rId5"/>
          <a:stretch>
            <a:fillRect/>
          </a:stretch>
        </p:blipFill>
        <p:spPr>
          <a:xfrm>
            <a:off x="0" y="-3395"/>
            <a:ext cx="2207537" cy="738612"/>
          </a:xfrm>
          <a:prstGeom prst="rect">
            <a:avLst/>
          </a:prstGeom>
        </p:spPr>
      </p:pic>
      <p:sp>
        <p:nvSpPr>
          <p:cNvPr id="4" name="Slide Number Placeholder 3">
            <a:extLst>
              <a:ext uri="{FF2B5EF4-FFF2-40B4-BE49-F238E27FC236}">
                <a16:creationId xmlns:a16="http://schemas.microsoft.com/office/drawing/2014/main" id="{F1859870-DEAC-95C8-5E5D-CACAF936B3BD}"/>
              </a:ext>
            </a:extLst>
          </p:cNvPr>
          <p:cNvSpPr>
            <a:spLocks noGrp="1"/>
          </p:cNvSpPr>
          <p:nvPr>
            <p:ph type="sldNum" sz="quarter" idx="12"/>
          </p:nvPr>
        </p:nvSpPr>
        <p:spPr/>
        <p:txBody>
          <a:bodyPr/>
          <a:lstStyle/>
          <a:p>
            <a:fld id="{3F2F24E0-991C-954E-9055-31908F0623D3}" type="slidenum">
              <a:rPr lang="en-AT" smtClean="0"/>
              <a:t>26</a:t>
            </a:fld>
            <a:endParaRPr lang="en-AT"/>
          </a:p>
        </p:txBody>
      </p:sp>
      <p:graphicFrame>
        <p:nvGraphicFramePr>
          <p:cNvPr id="3" name="Table 2">
            <a:extLst>
              <a:ext uri="{FF2B5EF4-FFF2-40B4-BE49-F238E27FC236}">
                <a16:creationId xmlns:a16="http://schemas.microsoft.com/office/drawing/2014/main" id="{CB08F626-9CFE-2C62-BB2D-390034CA80A8}"/>
              </a:ext>
            </a:extLst>
          </p:cNvPr>
          <p:cNvGraphicFramePr>
            <a:graphicFrameLocks noGrp="1"/>
          </p:cNvGraphicFramePr>
          <p:nvPr>
            <p:extLst>
              <p:ext uri="{D42A27DB-BD31-4B8C-83A1-F6EECF244321}">
                <p14:modId xmlns:p14="http://schemas.microsoft.com/office/powerpoint/2010/main" val="3686475081"/>
              </p:ext>
            </p:extLst>
          </p:nvPr>
        </p:nvGraphicFramePr>
        <p:xfrm>
          <a:off x="100712" y="1469037"/>
          <a:ext cx="1783571" cy="4223520"/>
        </p:xfrm>
        <a:graphic>
          <a:graphicData uri="http://schemas.openxmlformats.org/drawingml/2006/table">
            <a:tbl>
              <a:tblPr firstRow="1" bandRow="1">
                <a:tableStyleId>{F5AB1C69-6EDB-4FF4-983F-18BD219EF322}</a:tableStyleId>
              </a:tblPr>
              <a:tblGrid>
                <a:gridCol w="1783571">
                  <a:extLst>
                    <a:ext uri="{9D8B030D-6E8A-4147-A177-3AD203B41FA5}">
                      <a16:colId xmlns:a16="http://schemas.microsoft.com/office/drawing/2014/main" val="1027023404"/>
                    </a:ext>
                  </a:extLst>
                </a:gridCol>
              </a:tblGrid>
              <a:tr h="612000">
                <a:tc>
                  <a:txBody>
                    <a:bodyPr/>
                    <a:lstStyle/>
                    <a:p>
                      <a:pPr algn="ctr"/>
                      <a:r>
                        <a:rPr lang="en-GB" sz="1600" b="1" dirty="0">
                          <a:latin typeface="+mj-lt"/>
                        </a:rPr>
                        <a:t>Key Insight</a:t>
                      </a:r>
                      <a:endParaRPr lang="en-GB" sz="1600" dirty="0">
                        <a:latin typeface="+mj-lt"/>
                      </a:endParaRPr>
                    </a:p>
                  </a:txBody>
                  <a:tcPr anchor="ctr">
                    <a:solidFill>
                      <a:srgbClr val="63723F"/>
                    </a:solidFill>
                  </a:tcPr>
                </a:tc>
                <a:extLst>
                  <a:ext uri="{0D108BD9-81ED-4DB2-BD59-A6C34878D82A}">
                    <a16:rowId xmlns:a16="http://schemas.microsoft.com/office/drawing/2014/main" val="4235403315"/>
                  </a:ext>
                </a:extLst>
              </a:tr>
              <a:tr h="720000">
                <a:tc>
                  <a:txBody>
                    <a:bodyPr/>
                    <a:lstStyle/>
                    <a:p>
                      <a:pPr algn="ctr"/>
                      <a:r>
                        <a:rPr lang="en-GB" sz="1400" b="0" i="0" u="none" strike="noStrike" kern="1200" dirty="0">
                          <a:solidFill>
                            <a:schemeClr val="dk1"/>
                          </a:solidFill>
                          <a:effectLst/>
                          <a:latin typeface="+mj-lt"/>
                          <a:ea typeface="+mn-ea"/>
                          <a:cs typeface="+mn-cs"/>
                        </a:rPr>
                        <a:t>Overall Performance</a:t>
                      </a:r>
                      <a:endParaRPr lang="en-GB" sz="1400" b="1" dirty="0">
                        <a:latin typeface="+mj-lt"/>
                      </a:endParaRPr>
                    </a:p>
                  </a:txBody>
                  <a:tcPr anchor="ctr"/>
                </a:tc>
                <a:extLst>
                  <a:ext uri="{0D108BD9-81ED-4DB2-BD59-A6C34878D82A}">
                    <a16:rowId xmlns:a16="http://schemas.microsoft.com/office/drawing/2014/main" val="2010101797"/>
                  </a:ext>
                </a:extLst>
              </a:tr>
              <a:tr h="720000">
                <a:tc>
                  <a:txBody>
                    <a:bodyPr/>
                    <a:lstStyle/>
                    <a:p>
                      <a:pPr algn="ctr"/>
                      <a:r>
                        <a:rPr lang="en-GB" sz="1400" b="0" i="0" u="none" strike="noStrike" kern="1200" dirty="0">
                          <a:solidFill>
                            <a:schemeClr val="dk1"/>
                          </a:solidFill>
                          <a:effectLst/>
                          <a:latin typeface="+mj-lt"/>
                          <a:ea typeface="+mn-ea"/>
                          <a:cs typeface="+mn-cs"/>
                        </a:rPr>
                        <a:t>Handling Environmental Challenges</a:t>
                      </a:r>
                      <a:endParaRPr lang="en-GB" sz="1400" b="1" dirty="0">
                        <a:latin typeface="+mj-lt"/>
                      </a:endParaRPr>
                    </a:p>
                  </a:txBody>
                  <a:tcPr anchor="ctr"/>
                </a:tc>
                <a:extLst>
                  <a:ext uri="{0D108BD9-81ED-4DB2-BD59-A6C34878D82A}">
                    <a16:rowId xmlns:a16="http://schemas.microsoft.com/office/drawing/2014/main" val="967188784"/>
                  </a:ext>
                </a:extLst>
              </a:tr>
              <a:tr h="720000">
                <a:tc>
                  <a:txBody>
                    <a:bodyPr/>
                    <a:lstStyle/>
                    <a:p>
                      <a:pPr algn="ctr"/>
                      <a:r>
                        <a:rPr lang="en-GB" sz="1400" b="1" dirty="0">
                          <a:latin typeface="+mj-lt"/>
                        </a:rPr>
                        <a:t>Species Imbalance Impact</a:t>
                      </a:r>
                      <a:endParaRPr lang="en-GB" sz="1400" dirty="0">
                        <a:latin typeface="+mj-lt"/>
                      </a:endParaRPr>
                    </a:p>
                  </a:txBody>
                  <a:tcPr anchor="ctr"/>
                </a:tc>
                <a:extLst>
                  <a:ext uri="{0D108BD9-81ED-4DB2-BD59-A6C34878D82A}">
                    <a16:rowId xmlns:a16="http://schemas.microsoft.com/office/drawing/2014/main" val="1479650969"/>
                  </a:ext>
                </a:extLst>
              </a:tr>
              <a:tr h="720000">
                <a:tc>
                  <a:txBody>
                    <a:bodyPr/>
                    <a:lstStyle/>
                    <a:p>
                      <a:pPr algn="ctr"/>
                      <a:r>
                        <a:rPr lang="en-GB" sz="1400" b="1" dirty="0">
                          <a:latin typeface="+mj-lt"/>
                        </a:rPr>
                        <a:t>Computational Efficiency</a:t>
                      </a:r>
                      <a:endParaRPr lang="en-GB" sz="1400" dirty="0">
                        <a:latin typeface="+mj-lt"/>
                      </a:endParaRPr>
                    </a:p>
                  </a:txBody>
                  <a:tcPr anchor="ctr"/>
                </a:tc>
                <a:extLst>
                  <a:ext uri="{0D108BD9-81ED-4DB2-BD59-A6C34878D82A}">
                    <a16:rowId xmlns:a16="http://schemas.microsoft.com/office/drawing/2014/main" val="3564457073"/>
                  </a:ext>
                </a:extLst>
              </a:tr>
              <a:tr h="720000">
                <a:tc>
                  <a:txBody>
                    <a:bodyPr/>
                    <a:lstStyle/>
                    <a:p>
                      <a:pPr algn="ctr"/>
                      <a:r>
                        <a:rPr lang="en-GB" sz="1400" b="1" dirty="0">
                          <a:latin typeface="+mj-lt"/>
                        </a:rPr>
                        <a:t>Best Use Case</a:t>
                      </a:r>
                      <a:endParaRPr lang="en-GB" sz="1400" dirty="0">
                        <a:latin typeface="+mj-lt"/>
                      </a:endParaRPr>
                    </a:p>
                  </a:txBody>
                  <a:tcPr anchor="ctr"/>
                </a:tc>
                <a:extLst>
                  <a:ext uri="{0D108BD9-81ED-4DB2-BD59-A6C34878D82A}">
                    <a16:rowId xmlns:a16="http://schemas.microsoft.com/office/drawing/2014/main" val="2096067146"/>
                  </a:ext>
                </a:extLst>
              </a:tr>
            </a:tbl>
          </a:graphicData>
        </a:graphic>
      </p:graphicFrame>
      <p:graphicFrame>
        <p:nvGraphicFramePr>
          <p:cNvPr id="6" name="Table 5">
            <a:extLst>
              <a:ext uri="{FF2B5EF4-FFF2-40B4-BE49-F238E27FC236}">
                <a16:creationId xmlns:a16="http://schemas.microsoft.com/office/drawing/2014/main" id="{5D49E21C-4237-4D5C-7C59-0E4E5BDE2D33}"/>
              </a:ext>
            </a:extLst>
          </p:cNvPr>
          <p:cNvGraphicFramePr>
            <a:graphicFrameLocks noGrp="1"/>
          </p:cNvGraphicFramePr>
          <p:nvPr>
            <p:extLst>
              <p:ext uri="{D42A27DB-BD31-4B8C-83A1-F6EECF244321}">
                <p14:modId xmlns:p14="http://schemas.microsoft.com/office/powerpoint/2010/main" val="3264203416"/>
              </p:ext>
            </p:extLst>
          </p:nvPr>
        </p:nvGraphicFramePr>
        <p:xfrm>
          <a:off x="2046618" y="1492079"/>
          <a:ext cx="3240000" cy="421128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1027023404"/>
                    </a:ext>
                  </a:extLst>
                </a:gridCol>
              </a:tblGrid>
              <a:tr h="611280">
                <a:tc>
                  <a:txBody>
                    <a:bodyPr/>
                    <a:lstStyle/>
                    <a:p>
                      <a:pPr algn="ctr"/>
                      <a:r>
                        <a:rPr lang="en-GB" sz="2800" b="0" i="0" u="none" strike="noStrike" kern="1200" dirty="0">
                          <a:solidFill>
                            <a:schemeClr val="lt1"/>
                          </a:solidFill>
                          <a:effectLst/>
                          <a:latin typeface="+mj-lt"/>
                          <a:ea typeface="+mn-ea"/>
                          <a:cs typeface="+mn-cs"/>
                        </a:rPr>
                        <a:t>YOLOv8</a:t>
                      </a:r>
                      <a:endParaRPr lang="en-GB" sz="2800" b="1" dirty="0">
                        <a:latin typeface="+mj-lt"/>
                      </a:endParaRPr>
                    </a:p>
                  </a:txBody>
                  <a:tcPr anchor="ctr">
                    <a:solidFill>
                      <a:srgbClr val="63723F"/>
                    </a:solidFill>
                  </a:tcPr>
                </a:tc>
                <a:extLst>
                  <a:ext uri="{0D108BD9-81ED-4DB2-BD59-A6C34878D82A}">
                    <a16:rowId xmlns:a16="http://schemas.microsoft.com/office/drawing/2014/main" val="4235403315"/>
                  </a:ext>
                </a:extLst>
              </a:tr>
              <a:tr h="720000">
                <a:tc>
                  <a:txBody>
                    <a:bodyPr/>
                    <a:lstStyle/>
                    <a:p>
                      <a:pPr algn="ctr"/>
                      <a:r>
                        <a:rPr lang="en-GB" sz="1400" b="0" i="0" u="none" strike="noStrike" kern="1200" dirty="0">
                          <a:solidFill>
                            <a:schemeClr val="dk1"/>
                          </a:solidFill>
                          <a:effectLst/>
                          <a:latin typeface="+mn-lt"/>
                          <a:ea typeface="+mn-ea"/>
                          <a:cs typeface="+mn-cs"/>
                        </a:rPr>
                        <a:t>Best Performing.</a:t>
                      </a:r>
                      <a:endParaRPr lang="en-GB" sz="1400" b="1" dirty="0">
                        <a:latin typeface="+mj-lt"/>
                      </a:endParaRPr>
                    </a:p>
                  </a:txBody>
                  <a:tcPr anchor="ctr"/>
                </a:tc>
                <a:extLst>
                  <a:ext uri="{0D108BD9-81ED-4DB2-BD59-A6C34878D82A}">
                    <a16:rowId xmlns:a16="http://schemas.microsoft.com/office/drawing/2014/main" val="2010101797"/>
                  </a:ext>
                </a:extLst>
              </a:tr>
              <a:tr h="720000">
                <a:tc>
                  <a:txBody>
                    <a:bodyPr/>
                    <a:lstStyle/>
                    <a:p>
                      <a:pPr algn="ctr"/>
                      <a:r>
                        <a:rPr lang="en-GB" sz="1400" dirty="0"/>
                        <a:t>Balanced performance</a:t>
                      </a:r>
                    </a:p>
                  </a:txBody>
                  <a:tcPr anchor="ctr"/>
                </a:tc>
                <a:extLst>
                  <a:ext uri="{0D108BD9-81ED-4DB2-BD59-A6C34878D82A}">
                    <a16:rowId xmlns:a16="http://schemas.microsoft.com/office/drawing/2014/main" val="967188784"/>
                  </a:ext>
                </a:extLst>
              </a:tr>
              <a:tr h="720000">
                <a:tc>
                  <a:txBody>
                    <a:bodyPr/>
                    <a:lstStyle/>
                    <a:p>
                      <a:pPr algn="ctr"/>
                      <a:r>
                        <a:rPr lang="en-GB" sz="1400" dirty="0"/>
                        <a:t>Most resilient to species imbalance but challenges remain.</a:t>
                      </a:r>
                    </a:p>
                  </a:txBody>
                  <a:tcPr anchor="ctr"/>
                </a:tc>
                <a:extLst>
                  <a:ext uri="{0D108BD9-81ED-4DB2-BD59-A6C34878D82A}">
                    <a16:rowId xmlns:a16="http://schemas.microsoft.com/office/drawing/2014/main" val="1479650969"/>
                  </a:ext>
                </a:extLst>
              </a:tr>
              <a:tr h="720000">
                <a:tc>
                  <a:txBody>
                    <a:bodyPr/>
                    <a:lstStyle/>
                    <a:p>
                      <a:pPr algn="ctr"/>
                      <a:r>
                        <a:rPr lang="en-GB" sz="1400" dirty="0"/>
                        <a:t>Superior Inference time</a:t>
                      </a:r>
                    </a:p>
                  </a:txBody>
                  <a:tcPr anchor="ctr"/>
                </a:tc>
                <a:extLst>
                  <a:ext uri="{0D108BD9-81ED-4DB2-BD59-A6C34878D82A}">
                    <a16:rowId xmlns:a16="http://schemas.microsoft.com/office/drawing/2014/main" val="3564457073"/>
                  </a:ext>
                </a:extLst>
              </a:tr>
              <a:tr h="720000">
                <a:tc>
                  <a:txBody>
                    <a:bodyPr/>
                    <a:lstStyle/>
                    <a:p>
                      <a:pPr algn="ctr"/>
                      <a:r>
                        <a:rPr lang="en-GB" sz="1400" dirty="0"/>
                        <a:t>Ideal for research and conservation where accuracy is key.</a:t>
                      </a:r>
                    </a:p>
                  </a:txBody>
                  <a:tcPr anchor="ctr"/>
                </a:tc>
                <a:extLst>
                  <a:ext uri="{0D108BD9-81ED-4DB2-BD59-A6C34878D82A}">
                    <a16:rowId xmlns:a16="http://schemas.microsoft.com/office/drawing/2014/main" val="2096067146"/>
                  </a:ext>
                </a:extLst>
              </a:tr>
            </a:tbl>
          </a:graphicData>
        </a:graphic>
      </p:graphicFrame>
      <p:graphicFrame>
        <p:nvGraphicFramePr>
          <p:cNvPr id="7" name="Table 6">
            <a:extLst>
              <a:ext uri="{FF2B5EF4-FFF2-40B4-BE49-F238E27FC236}">
                <a16:creationId xmlns:a16="http://schemas.microsoft.com/office/drawing/2014/main" id="{9FF7F0B2-C54C-3526-FB72-395FA69DC633}"/>
              </a:ext>
            </a:extLst>
          </p:cNvPr>
          <p:cNvGraphicFramePr>
            <a:graphicFrameLocks noGrp="1"/>
          </p:cNvGraphicFramePr>
          <p:nvPr>
            <p:extLst>
              <p:ext uri="{D42A27DB-BD31-4B8C-83A1-F6EECF244321}">
                <p14:modId xmlns:p14="http://schemas.microsoft.com/office/powerpoint/2010/main" val="2991854167"/>
              </p:ext>
            </p:extLst>
          </p:nvPr>
        </p:nvGraphicFramePr>
        <p:xfrm>
          <a:off x="5448953" y="1497396"/>
          <a:ext cx="3240000" cy="421200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38581970"/>
                    </a:ext>
                  </a:extLst>
                </a:gridCol>
              </a:tblGrid>
              <a:tr h="612000">
                <a:tc>
                  <a:txBody>
                    <a:bodyPr/>
                    <a:lstStyle/>
                    <a:p>
                      <a:pPr algn="ctr"/>
                      <a:r>
                        <a:rPr lang="en-GB" sz="2800" b="0" i="0" u="none" strike="noStrike" kern="1200" dirty="0">
                          <a:solidFill>
                            <a:schemeClr val="lt1"/>
                          </a:solidFill>
                          <a:effectLst/>
                          <a:latin typeface="+mj-lt"/>
                          <a:ea typeface="+mn-ea"/>
                          <a:cs typeface="+mn-cs"/>
                        </a:rPr>
                        <a:t>Faster R-CNN </a:t>
                      </a:r>
                      <a:endParaRPr lang="en-GB" sz="2800" b="1" dirty="0">
                        <a:latin typeface="+mj-lt"/>
                      </a:endParaRPr>
                    </a:p>
                  </a:txBody>
                  <a:tcPr anchor="ctr">
                    <a:solidFill>
                      <a:srgbClr val="63723F"/>
                    </a:solidFill>
                  </a:tcPr>
                </a:tc>
                <a:extLst>
                  <a:ext uri="{0D108BD9-81ED-4DB2-BD59-A6C34878D82A}">
                    <a16:rowId xmlns:a16="http://schemas.microsoft.com/office/drawing/2014/main" val="3209524233"/>
                  </a:ext>
                </a:extLst>
              </a:tr>
              <a:tr h="720000">
                <a:tc>
                  <a:txBody>
                    <a:bodyPr/>
                    <a:lstStyle/>
                    <a:p>
                      <a:pPr algn="ctr"/>
                      <a:r>
                        <a:rPr lang="en-GB" sz="1400" dirty="0"/>
                        <a:t>Balanced performance</a:t>
                      </a:r>
                    </a:p>
                    <a:p>
                      <a:pPr algn="ctr"/>
                      <a:r>
                        <a:rPr lang="en-GB" sz="1400" dirty="0"/>
                        <a:t>Not suggested on unintroduced scales</a:t>
                      </a:r>
                    </a:p>
                  </a:txBody>
                  <a:tcPr anchor="ctr"/>
                </a:tc>
                <a:extLst>
                  <a:ext uri="{0D108BD9-81ED-4DB2-BD59-A6C34878D82A}">
                    <a16:rowId xmlns:a16="http://schemas.microsoft.com/office/drawing/2014/main" val="3723365927"/>
                  </a:ext>
                </a:extLst>
              </a:tr>
              <a:tr h="720000">
                <a:tc>
                  <a:txBody>
                    <a:bodyPr/>
                    <a:lstStyle/>
                    <a:p>
                      <a:pPr algn="ctr"/>
                      <a:r>
                        <a:rPr lang="en-GB" sz="1400" dirty="0"/>
                        <a:t>Not Suggested</a:t>
                      </a:r>
                    </a:p>
                  </a:txBody>
                  <a:tcPr anchor="ctr"/>
                </a:tc>
                <a:extLst>
                  <a:ext uri="{0D108BD9-81ED-4DB2-BD59-A6C34878D82A}">
                    <a16:rowId xmlns:a16="http://schemas.microsoft.com/office/drawing/2014/main" val="4098265016"/>
                  </a:ext>
                </a:extLst>
              </a:tr>
              <a:tr h="720000">
                <a:tc>
                  <a:txBody>
                    <a:bodyPr/>
                    <a:lstStyle/>
                    <a:p>
                      <a:pPr algn="ctr"/>
                      <a:r>
                        <a:rPr lang="en-GB" sz="1400" dirty="0"/>
                        <a:t>Struggles with rare species detection.</a:t>
                      </a:r>
                    </a:p>
                  </a:txBody>
                  <a:tcPr anchor="ctr"/>
                </a:tc>
                <a:extLst>
                  <a:ext uri="{0D108BD9-81ED-4DB2-BD59-A6C34878D82A}">
                    <a16:rowId xmlns:a16="http://schemas.microsoft.com/office/drawing/2014/main" val="1002558731"/>
                  </a:ext>
                </a:extLst>
              </a:tr>
              <a:tr h="720000">
                <a:tc>
                  <a:txBody>
                    <a:bodyPr/>
                    <a:lstStyle/>
                    <a:p>
                      <a:pPr algn="ctr"/>
                      <a:r>
                        <a:rPr lang="en-GB" sz="1400" dirty="0"/>
                        <a:t>Balanced in training and inference time</a:t>
                      </a:r>
                    </a:p>
                  </a:txBody>
                  <a:tcPr anchor="ctr"/>
                </a:tc>
                <a:extLst>
                  <a:ext uri="{0D108BD9-81ED-4DB2-BD59-A6C34878D82A}">
                    <a16:rowId xmlns:a16="http://schemas.microsoft.com/office/drawing/2014/main" val="1079128717"/>
                  </a:ext>
                </a:extLst>
              </a:tr>
              <a:tr h="720000">
                <a:tc>
                  <a:txBody>
                    <a:bodyPr/>
                    <a:lstStyle/>
                    <a:p>
                      <a:pPr algn="ctr"/>
                      <a:r>
                        <a:rPr lang="en-GB" sz="1400" dirty="0"/>
                        <a:t>Not for this research</a:t>
                      </a:r>
                    </a:p>
                  </a:txBody>
                  <a:tcPr anchor="ctr"/>
                </a:tc>
                <a:extLst>
                  <a:ext uri="{0D108BD9-81ED-4DB2-BD59-A6C34878D82A}">
                    <a16:rowId xmlns:a16="http://schemas.microsoft.com/office/drawing/2014/main" val="3614855929"/>
                  </a:ext>
                </a:extLst>
              </a:tr>
            </a:tbl>
          </a:graphicData>
        </a:graphic>
      </p:graphicFrame>
      <p:graphicFrame>
        <p:nvGraphicFramePr>
          <p:cNvPr id="8" name="Table 7">
            <a:extLst>
              <a:ext uri="{FF2B5EF4-FFF2-40B4-BE49-F238E27FC236}">
                <a16:creationId xmlns:a16="http://schemas.microsoft.com/office/drawing/2014/main" id="{F6BD7FE2-FC0A-5B0B-8BD2-DD9E56F2CB39}"/>
              </a:ext>
            </a:extLst>
          </p:cNvPr>
          <p:cNvGraphicFramePr>
            <a:graphicFrameLocks noGrp="1"/>
          </p:cNvGraphicFramePr>
          <p:nvPr>
            <p:extLst>
              <p:ext uri="{D42A27DB-BD31-4B8C-83A1-F6EECF244321}">
                <p14:modId xmlns:p14="http://schemas.microsoft.com/office/powerpoint/2010/main" val="1700298709"/>
              </p:ext>
            </p:extLst>
          </p:nvPr>
        </p:nvGraphicFramePr>
        <p:xfrm>
          <a:off x="8851288" y="1492077"/>
          <a:ext cx="3240000" cy="4212000"/>
        </p:xfrm>
        <a:graphic>
          <a:graphicData uri="http://schemas.openxmlformats.org/drawingml/2006/table">
            <a:tbl>
              <a:tblPr firstRow="1" bandRow="1">
                <a:tableStyleId>{F5AB1C69-6EDB-4FF4-983F-18BD219EF322}</a:tableStyleId>
              </a:tblPr>
              <a:tblGrid>
                <a:gridCol w="3240000">
                  <a:extLst>
                    <a:ext uri="{9D8B030D-6E8A-4147-A177-3AD203B41FA5}">
                      <a16:colId xmlns:a16="http://schemas.microsoft.com/office/drawing/2014/main" val="38581970"/>
                    </a:ext>
                  </a:extLst>
                </a:gridCol>
              </a:tblGrid>
              <a:tr h="612000">
                <a:tc>
                  <a:txBody>
                    <a:bodyPr/>
                    <a:lstStyle/>
                    <a:p>
                      <a:pPr algn="ctr"/>
                      <a:r>
                        <a:rPr lang="en-GB" sz="2800" b="0" i="0" u="none" strike="noStrike" kern="1200" dirty="0">
                          <a:solidFill>
                            <a:schemeClr val="lt1"/>
                          </a:solidFill>
                          <a:effectLst/>
                          <a:latin typeface="+mn-lt"/>
                          <a:ea typeface="+mn-ea"/>
                          <a:cs typeface="+mn-cs"/>
                        </a:rPr>
                        <a:t>Retina Net</a:t>
                      </a:r>
                      <a:endParaRPr lang="en-GB" sz="2800" b="1" dirty="0">
                        <a:latin typeface="+mj-lt"/>
                      </a:endParaRPr>
                    </a:p>
                  </a:txBody>
                  <a:tcPr anchor="ctr">
                    <a:solidFill>
                      <a:srgbClr val="63723F"/>
                    </a:solidFill>
                  </a:tcPr>
                </a:tc>
                <a:extLst>
                  <a:ext uri="{0D108BD9-81ED-4DB2-BD59-A6C34878D82A}">
                    <a16:rowId xmlns:a16="http://schemas.microsoft.com/office/drawing/2014/main" val="3209524233"/>
                  </a:ext>
                </a:extLst>
              </a:tr>
              <a:tr h="720000">
                <a:tc>
                  <a:txBody>
                    <a:bodyPr/>
                    <a:lstStyle/>
                    <a:p>
                      <a:pPr algn="ctr"/>
                      <a:r>
                        <a:rPr lang="en-GB" sz="1400" dirty="0"/>
                        <a:t>Almost the same performance as Faster_Rcnn</a:t>
                      </a:r>
                    </a:p>
                  </a:txBody>
                  <a:tcPr anchor="ctr"/>
                </a:tc>
                <a:extLst>
                  <a:ext uri="{0D108BD9-81ED-4DB2-BD59-A6C34878D82A}">
                    <a16:rowId xmlns:a16="http://schemas.microsoft.com/office/drawing/2014/main" val="3723365927"/>
                  </a:ext>
                </a:extLst>
              </a:tr>
              <a:tr h="720000">
                <a:tc>
                  <a:txBody>
                    <a:bodyPr/>
                    <a:lstStyle/>
                    <a:p>
                      <a:pPr algn="ctr"/>
                      <a:r>
                        <a:rPr lang="en-GB" sz="1400" dirty="0"/>
                        <a:t>Not Suggested</a:t>
                      </a:r>
                    </a:p>
                  </a:txBody>
                  <a:tcPr anchor="ctr"/>
                </a:tc>
                <a:extLst>
                  <a:ext uri="{0D108BD9-81ED-4DB2-BD59-A6C34878D82A}">
                    <a16:rowId xmlns:a16="http://schemas.microsoft.com/office/drawing/2014/main" val="4098265016"/>
                  </a:ext>
                </a:extLst>
              </a:tr>
              <a:tr h="720000">
                <a:tc>
                  <a:txBody>
                    <a:bodyPr/>
                    <a:lstStyle/>
                    <a:p>
                      <a:pPr algn="ctr"/>
                      <a:r>
                        <a:rPr lang="en-GB" sz="1400" dirty="0"/>
                        <a:t>Struggles with rare species detection.</a:t>
                      </a:r>
                    </a:p>
                  </a:txBody>
                  <a:tcPr anchor="ctr"/>
                </a:tc>
                <a:extLst>
                  <a:ext uri="{0D108BD9-81ED-4DB2-BD59-A6C34878D82A}">
                    <a16:rowId xmlns:a16="http://schemas.microsoft.com/office/drawing/2014/main" val="1002558731"/>
                  </a:ext>
                </a:extLst>
              </a:tr>
              <a:tr h="720000">
                <a:tc>
                  <a:txBody>
                    <a:bodyPr/>
                    <a:lstStyle/>
                    <a:p>
                      <a:pPr algn="ctr"/>
                      <a:r>
                        <a:rPr lang="en-GB" sz="1400" dirty="0"/>
                        <a:t>Balanced in training and inference time</a:t>
                      </a:r>
                    </a:p>
                  </a:txBody>
                  <a:tcPr anchor="ctr"/>
                </a:tc>
                <a:extLst>
                  <a:ext uri="{0D108BD9-81ED-4DB2-BD59-A6C34878D82A}">
                    <a16:rowId xmlns:a16="http://schemas.microsoft.com/office/drawing/2014/main" val="1079128717"/>
                  </a:ext>
                </a:extLst>
              </a:tr>
              <a:tr h="720000">
                <a:tc>
                  <a:txBody>
                    <a:bodyPr/>
                    <a:lstStyle/>
                    <a:p>
                      <a:pPr algn="ctr"/>
                      <a:r>
                        <a:rPr lang="en-GB" sz="1400" dirty="0"/>
                        <a:t>Not for this research</a:t>
                      </a:r>
                    </a:p>
                  </a:txBody>
                  <a:tcPr anchor="ctr"/>
                </a:tc>
                <a:extLst>
                  <a:ext uri="{0D108BD9-81ED-4DB2-BD59-A6C34878D82A}">
                    <a16:rowId xmlns:a16="http://schemas.microsoft.com/office/drawing/2014/main" val="3614855929"/>
                  </a:ext>
                </a:extLst>
              </a:tr>
            </a:tbl>
          </a:graphicData>
        </a:graphic>
      </p:graphicFrame>
    </p:spTree>
    <p:extLst>
      <p:ext uri="{BB962C8B-B14F-4D97-AF65-F5344CB8AC3E}">
        <p14:creationId xmlns:p14="http://schemas.microsoft.com/office/powerpoint/2010/main" val="400380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nodeType="clickEffect">
                                  <p:stCondLst>
                                    <p:cond delay="0"/>
                                  </p:stCondLst>
                                  <p:childTnLst>
                                    <p:animEffect transition="out" filter="checkerboard(across)">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5" presetClass="exit" presetSubtype="10" fill="hold" nodeType="withEffect">
                                  <p:stCondLst>
                                    <p:cond delay="0"/>
                                  </p:stCondLst>
                                  <p:childTnLst>
                                    <p:animEffect transition="out" filter="checkerboard(across)">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5" presetClass="exit" presetSubtype="10" fill="hold" nodeType="withEffect">
                                  <p:stCondLst>
                                    <p:cond delay="0"/>
                                  </p:stCondLst>
                                  <p:childTnLst>
                                    <p:animEffect transition="out" filter="checkerboard(across)">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5" presetClass="exit" presetSubtype="10" fill="hold" nodeType="withEffect">
                                  <p:stCondLst>
                                    <p:cond delay="0"/>
                                  </p:stCondLst>
                                  <p:childTnLst>
                                    <p:animEffect transition="out" filter="checkerboard(across)">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1" nodeType="clickEffect">
                                  <p:stCondLst>
                                    <p:cond delay="0"/>
                                  </p:stCondLst>
                                  <p:childTnLst>
                                    <p:animEffect transition="out" filter="blinds(horizontal)">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8F8CA81E-5917-61FA-45B0-D86463C33902}"/>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DF5FAD6E-2408-19BC-81E8-D7288F4D943B}"/>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9AC46DA8-E0D5-5409-9467-21FCD175793B}"/>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7C8A3E0A-13E6-B302-BDEF-0EAA095F479E}"/>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BCB0A667-E67C-CBF3-08C3-619B9E32B186}"/>
              </a:ext>
            </a:extLst>
          </p:cNvPr>
          <p:cNvGraphicFramePr/>
          <p:nvPr>
            <p:extLst>
              <p:ext uri="{D42A27DB-BD31-4B8C-83A1-F6EECF244321}">
                <p14:modId xmlns:p14="http://schemas.microsoft.com/office/powerpoint/2010/main" val="762294652"/>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275CCA4D-6462-1D92-C7A7-7C3DA50A1054}"/>
              </a:ext>
            </a:extLst>
          </p:cNvPr>
          <p:cNvSpPr>
            <a:spLocks noGrp="1"/>
          </p:cNvSpPr>
          <p:nvPr>
            <p:ph type="sldNum" sz="quarter" idx="12"/>
          </p:nvPr>
        </p:nvSpPr>
        <p:spPr/>
        <p:txBody>
          <a:bodyPr/>
          <a:lstStyle/>
          <a:p>
            <a:fld id="{48F63A3B-78C7-47BE-AE5E-E10140E04643}" type="slidenum">
              <a:rPr lang="en-US" smtClean="0">
                <a:latin typeface="+mj-lt"/>
              </a:rPr>
              <a:t>3</a:t>
            </a:fld>
            <a:endParaRPr lang="en-US" dirty="0">
              <a:latin typeface="+mj-lt"/>
            </a:endParaRPr>
          </a:p>
        </p:txBody>
      </p:sp>
    </p:spTree>
    <p:extLst>
      <p:ext uri="{BB962C8B-B14F-4D97-AF65-F5344CB8AC3E}">
        <p14:creationId xmlns:p14="http://schemas.microsoft.com/office/powerpoint/2010/main" val="23432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D9FD-1060-5E29-C919-F2305FF4C131}"/>
              </a:ext>
            </a:extLst>
          </p:cNvPr>
          <p:cNvSpPr>
            <a:spLocks noGrp="1"/>
          </p:cNvSpPr>
          <p:nvPr>
            <p:ph type="title"/>
          </p:nvPr>
        </p:nvSpPr>
        <p:spPr>
          <a:xfrm>
            <a:off x="336254" y="675422"/>
            <a:ext cx="10515600" cy="1325563"/>
          </a:xfrm>
        </p:spPr>
        <p:txBody>
          <a:bodyPr/>
          <a:lstStyle/>
          <a:p>
            <a:r>
              <a:rPr lang="en-AT" dirty="0"/>
              <a:t>Motivation</a:t>
            </a:r>
          </a:p>
        </p:txBody>
      </p:sp>
      <p:pic>
        <p:nvPicPr>
          <p:cNvPr id="9" name="Picture 8" descr="A person holding a large white object&#10;&#10;Description automatically generated">
            <a:extLst>
              <a:ext uri="{FF2B5EF4-FFF2-40B4-BE49-F238E27FC236}">
                <a16:creationId xmlns:a16="http://schemas.microsoft.com/office/drawing/2014/main" id="{8919D58B-2E53-BCFD-103C-50FEE822AC07}"/>
              </a:ext>
            </a:extLst>
          </p:cNvPr>
          <p:cNvPicPr>
            <a:picLocks noChangeAspect="1"/>
          </p:cNvPicPr>
          <p:nvPr/>
        </p:nvPicPr>
        <p:blipFill>
          <a:blip r:embed="rId3"/>
          <a:srcRect l="16091" t="1591" r="16273" b="7020"/>
          <a:stretch/>
        </p:blipFill>
        <p:spPr>
          <a:xfrm>
            <a:off x="6778749" y="-283484"/>
            <a:ext cx="3022835" cy="3178970"/>
          </a:xfrm>
          <a:prstGeom prst="ellipse">
            <a:avLst/>
          </a:prstGeom>
          <a:ln>
            <a:noFill/>
          </a:ln>
          <a:effectLst>
            <a:softEdge rad="112500"/>
          </a:effectLst>
        </p:spPr>
      </p:pic>
      <p:sp>
        <p:nvSpPr>
          <p:cNvPr id="11" name="TextBox 10">
            <a:extLst>
              <a:ext uri="{FF2B5EF4-FFF2-40B4-BE49-F238E27FC236}">
                <a16:creationId xmlns:a16="http://schemas.microsoft.com/office/drawing/2014/main" id="{E95804EB-B949-CA38-22FF-317DF8C10E8D}"/>
              </a:ext>
            </a:extLst>
          </p:cNvPr>
          <p:cNvSpPr txBox="1"/>
          <p:nvPr/>
        </p:nvSpPr>
        <p:spPr>
          <a:xfrm>
            <a:off x="284509" y="2000985"/>
            <a:ext cx="6494240" cy="1754326"/>
          </a:xfrm>
          <a:prstGeom prst="rect">
            <a:avLst/>
          </a:prstGeom>
          <a:noFill/>
        </p:spPr>
        <p:txBody>
          <a:bodyPr wrap="square" rtlCol="0">
            <a:spAutoFit/>
          </a:bodyPr>
          <a:lstStyle/>
          <a:p>
            <a:pPr algn="just"/>
            <a:r>
              <a:rPr lang="en-GB" b="1" i="0" u="none" strike="noStrike" dirty="0">
                <a:solidFill>
                  <a:srgbClr val="A7BC68"/>
                </a:solidFill>
                <a:effectLst/>
                <a:latin typeface="+mj-lt"/>
              </a:rPr>
              <a:t>Traditional Methods in Insect Monitoring</a:t>
            </a:r>
            <a:endParaRPr lang="en-GB" b="0" i="0" u="none" strike="noStrike" dirty="0">
              <a:solidFill>
                <a:srgbClr val="A7BC68"/>
              </a:solidFill>
              <a:effectLst/>
              <a:latin typeface="+mj-lt"/>
            </a:endParaRPr>
          </a:p>
          <a:p>
            <a:pPr marL="285750" indent="-285750" algn="just">
              <a:buClr>
                <a:srgbClr val="63723F"/>
              </a:buClr>
              <a:buFont typeface="Courier New" panose="02070309020205020404" pitchFamily="49" charset="0"/>
              <a:buChar char="o"/>
            </a:pPr>
            <a:r>
              <a:rPr lang="en-GB" b="1" i="0" u="none" strike="noStrike" dirty="0">
                <a:solidFill>
                  <a:srgbClr val="000000"/>
                </a:solidFill>
                <a:effectLst/>
                <a:latin typeface="+mj-lt"/>
              </a:rPr>
              <a:t>Direct Observation</a:t>
            </a:r>
            <a:endParaRPr lang="en-GB" b="0" i="0" u="none" strike="noStrike" dirty="0">
              <a:solidFill>
                <a:srgbClr val="000000"/>
              </a:solidFill>
              <a:effectLst/>
              <a:latin typeface="+mj-lt"/>
            </a:endParaRPr>
          </a:p>
          <a:p>
            <a:pPr marL="285750" indent="-285750" algn="just">
              <a:buClr>
                <a:srgbClr val="63723F"/>
              </a:buClr>
              <a:buFont typeface="Courier New" panose="02070309020205020404" pitchFamily="49" charset="0"/>
              <a:buChar char="o"/>
            </a:pPr>
            <a:r>
              <a:rPr lang="en-GB" b="1" i="0" u="none" strike="noStrike" dirty="0">
                <a:solidFill>
                  <a:srgbClr val="000000"/>
                </a:solidFill>
                <a:effectLst/>
                <a:latin typeface="+mj-lt"/>
              </a:rPr>
              <a:t>Trapping Techniques</a:t>
            </a:r>
            <a:endParaRPr lang="en-GB" b="0" i="0" u="none" strike="noStrike" dirty="0">
              <a:solidFill>
                <a:srgbClr val="000000"/>
              </a:solidFill>
              <a:effectLst/>
              <a:latin typeface="+mj-lt"/>
            </a:endParaRPr>
          </a:p>
          <a:p>
            <a:pPr marL="285750" indent="-285750" algn="just">
              <a:buClr>
                <a:srgbClr val="63723F"/>
              </a:buClr>
              <a:buFont typeface="Courier New" panose="02070309020205020404" pitchFamily="49" charset="0"/>
              <a:buChar char="o"/>
            </a:pPr>
            <a:r>
              <a:rPr lang="en-GB" b="1" i="0" u="none" strike="noStrike" dirty="0">
                <a:effectLst/>
                <a:latin typeface="+mj-lt"/>
              </a:rPr>
              <a:t>Sampling Methods</a:t>
            </a:r>
            <a:endParaRPr lang="en-GB" b="0" i="0" u="none" strike="noStrike" dirty="0">
              <a:effectLst/>
              <a:latin typeface="+mj-lt"/>
            </a:endParaRPr>
          </a:p>
          <a:p>
            <a:pPr marL="285750" indent="-285750" algn="just">
              <a:buClr>
                <a:srgbClr val="63723F"/>
              </a:buClr>
              <a:buFont typeface="Courier New" panose="02070309020205020404" pitchFamily="49" charset="0"/>
              <a:buChar char="o"/>
            </a:pPr>
            <a:endParaRPr lang="en-GB" dirty="0">
              <a:latin typeface="+mj-lt"/>
            </a:endParaRPr>
          </a:p>
          <a:p>
            <a:pPr marL="285750" indent="-285750" algn="just">
              <a:buClr>
                <a:srgbClr val="63723F"/>
              </a:buClr>
              <a:buFont typeface="Courier New" panose="02070309020205020404" pitchFamily="49" charset="0"/>
              <a:buChar char="o"/>
            </a:pPr>
            <a:endParaRPr lang="en-GB" b="0" i="0" u="none" strike="noStrike" dirty="0">
              <a:effectLst/>
              <a:latin typeface="+mj-lt"/>
            </a:endParaRPr>
          </a:p>
        </p:txBody>
      </p:sp>
      <p:pic>
        <p:nvPicPr>
          <p:cNvPr id="17" name="Picture 16" descr="A person in a field with a net&#10;&#10;Description automatically generated">
            <a:extLst>
              <a:ext uri="{FF2B5EF4-FFF2-40B4-BE49-F238E27FC236}">
                <a16:creationId xmlns:a16="http://schemas.microsoft.com/office/drawing/2014/main" id="{B0FB923B-1D85-8A82-8627-5FAA2767F9EF}"/>
              </a:ext>
            </a:extLst>
          </p:cNvPr>
          <p:cNvPicPr>
            <a:picLocks/>
          </p:cNvPicPr>
          <p:nvPr/>
        </p:nvPicPr>
        <p:blipFill>
          <a:blip r:embed="rId4"/>
          <a:srcRect l="1416" t="18425" r="24489" b="4644"/>
          <a:stretch/>
        </p:blipFill>
        <p:spPr>
          <a:xfrm>
            <a:off x="6797674" y="3962514"/>
            <a:ext cx="3022835" cy="3178970"/>
          </a:xfrm>
          <a:prstGeom prst="ellipse">
            <a:avLst/>
          </a:prstGeom>
          <a:ln>
            <a:noFill/>
          </a:ln>
          <a:effectLst>
            <a:softEdge rad="112500"/>
          </a:effectLst>
        </p:spPr>
      </p:pic>
      <p:pic>
        <p:nvPicPr>
          <p:cNvPr id="15" name="Picture 14" descr="A person with a large backpack&#10;&#10;Description automatically generated">
            <a:extLst>
              <a:ext uri="{FF2B5EF4-FFF2-40B4-BE49-F238E27FC236}">
                <a16:creationId xmlns:a16="http://schemas.microsoft.com/office/drawing/2014/main" id="{C379F563-41CC-FDA2-080B-3A47FFEBBEE2}"/>
              </a:ext>
            </a:extLst>
          </p:cNvPr>
          <p:cNvPicPr>
            <a:picLocks noChangeAspect="1"/>
          </p:cNvPicPr>
          <p:nvPr/>
        </p:nvPicPr>
        <p:blipFill>
          <a:blip r:embed="rId5"/>
          <a:srcRect l="11865" t="10666" r="-11865" b="-561"/>
          <a:stretch/>
        </p:blipFill>
        <p:spPr>
          <a:xfrm>
            <a:off x="8955891" y="1592908"/>
            <a:ext cx="3791927" cy="3677398"/>
          </a:xfrm>
          <a:prstGeom prst="ellipse">
            <a:avLst/>
          </a:prstGeom>
          <a:ln>
            <a:noFill/>
          </a:ln>
          <a:effectLst>
            <a:softEdge rad="112500"/>
          </a:effectLst>
        </p:spPr>
      </p:pic>
      <p:sp>
        <p:nvSpPr>
          <p:cNvPr id="19" name="TextBox 18">
            <a:extLst>
              <a:ext uri="{FF2B5EF4-FFF2-40B4-BE49-F238E27FC236}">
                <a16:creationId xmlns:a16="http://schemas.microsoft.com/office/drawing/2014/main" id="{1DF9049F-E803-C123-DFDF-5DE2EF23AB36}"/>
              </a:ext>
            </a:extLst>
          </p:cNvPr>
          <p:cNvSpPr txBox="1"/>
          <p:nvPr/>
        </p:nvSpPr>
        <p:spPr>
          <a:xfrm>
            <a:off x="284509" y="3755311"/>
            <a:ext cx="6373906" cy="2308324"/>
          </a:xfrm>
          <a:prstGeom prst="rect">
            <a:avLst/>
          </a:prstGeom>
          <a:noFill/>
        </p:spPr>
        <p:txBody>
          <a:bodyPr wrap="square">
            <a:spAutoFit/>
          </a:bodyPr>
          <a:lstStyle/>
          <a:p>
            <a:r>
              <a:rPr lang="en-GB" b="1" i="0" u="none" strike="noStrike" dirty="0">
                <a:solidFill>
                  <a:srgbClr val="A7BC68"/>
                </a:solidFill>
                <a:effectLst/>
                <a:latin typeface="+mj-lt"/>
              </a:rPr>
              <a:t>Traditional Methods Limitations</a:t>
            </a:r>
          </a:p>
          <a:p>
            <a:pPr marL="285750" indent="-285750">
              <a:buFont typeface="Arial" panose="020B0604020202020204" pitchFamily="34" charset="0"/>
              <a:buChar char="•"/>
            </a:pPr>
            <a:endParaRPr lang="en-GB" b="1" dirty="0">
              <a:solidFill>
                <a:srgbClr val="A7BC68"/>
              </a:solidFill>
              <a:latin typeface="+mj-lt"/>
            </a:endParaRPr>
          </a:p>
          <a:p>
            <a:pPr marL="285750" indent="-285750">
              <a:buClr>
                <a:srgbClr val="63723F"/>
              </a:buClr>
              <a:buFont typeface="Arial" panose="020B0604020202020204" pitchFamily="34" charset="0"/>
              <a:buChar char="•"/>
            </a:pPr>
            <a:r>
              <a:rPr lang="en-GB" b="1" dirty="0">
                <a:latin typeface="+mj-lt"/>
              </a:rPr>
              <a:t>Invasive</a:t>
            </a:r>
          </a:p>
          <a:p>
            <a:pPr marL="285750" indent="-285750">
              <a:buClr>
                <a:srgbClr val="63723F"/>
              </a:buClr>
              <a:buFont typeface="Arial" panose="020B0604020202020204" pitchFamily="34" charset="0"/>
              <a:buChar char="•"/>
            </a:pPr>
            <a:r>
              <a:rPr lang="en-GB" b="1" dirty="0">
                <a:latin typeface="+mj-lt"/>
              </a:rPr>
              <a:t>labour-intensive</a:t>
            </a:r>
          </a:p>
          <a:p>
            <a:pPr marL="285750" indent="-285750">
              <a:buClr>
                <a:srgbClr val="63723F"/>
              </a:buClr>
              <a:buFont typeface="Arial" panose="020B0604020202020204" pitchFamily="34" charset="0"/>
              <a:buChar char="•"/>
            </a:pPr>
            <a:r>
              <a:rPr lang="en-GB" dirty="0">
                <a:latin typeface="+mj-lt"/>
              </a:rPr>
              <a:t>prone to human error.</a:t>
            </a:r>
          </a:p>
          <a:p>
            <a:pPr marL="285750" indent="-285750">
              <a:buClr>
                <a:srgbClr val="63723F"/>
              </a:buClr>
              <a:buFont typeface="Arial" panose="020B0604020202020204" pitchFamily="34" charset="0"/>
              <a:buChar char="•"/>
            </a:pPr>
            <a:r>
              <a:rPr lang="en-GB" dirty="0">
                <a:latin typeface="+mj-lt"/>
              </a:rPr>
              <a:t>Limited scalability for large-scale monitoring</a:t>
            </a:r>
          </a:p>
          <a:p>
            <a:pPr marL="285750" indent="-285750">
              <a:buClr>
                <a:srgbClr val="63723F"/>
              </a:buClr>
              <a:buFont typeface="Arial" panose="020B0604020202020204" pitchFamily="34" charset="0"/>
              <a:buChar char="•"/>
            </a:pPr>
            <a:r>
              <a:rPr lang="en-GB" dirty="0">
                <a:latin typeface="+mj-lt"/>
              </a:rPr>
              <a:t>Difficulty in detecting smaller or hidden insects in complex environments.</a:t>
            </a:r>
            <a:endParaRPr lang="en-AT" dirty="0">
              <a:latin typeface="+mj-lt"/>
            </a:endParaRPr>
          </a:p>
        </p:txBody>
      </p:sp>
      <p:pic>
        <p:nvPicPr>
          <p:cNvPr id="20" name="Picture 19" descr="A logo with black dots and white text&#10;&#10;Description automatically generated">
            <a:extLst>
              <a:ext uri="{FF2B5EF4-FFF2-40B4-BE49-F238E27FC236}">
                <a16:creationId xmlns:a16="http://schemas.microsoft.com/office/drawing/2014/main" id="{2E85D7EB-1817-FD69-1B17-0AD2F5E387F8}"/>
              </a:ext>
            </a:extLst>
          </p:cNvPr>
          <p:cNvPicPr>
            <a:picLocks noChangeAspect="1"/>
          </p:cNvPicPr>
          <p:nvPr/>
        </p:nvPicPr>
        <p:blipFill>
          <a:blip r:embed="rId6"/>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9EAB143D-B3D0-E9C6-7623-8F58CBE6AAC6}"/>
              </a:ext>
            </a:extLst>
          </p:cNvPr>
          <p:cNvSpPr>
            <a:spLocks noGrp="1"/>
          </p:cNvSpPr>
          <p:nvPr>
            <p:ph type="sldNum" sz="quarter" idx="12"/>
          </p:nvPr>
        </p:nvSpPr>
        <p:spPr/>
        <p:txBody>
          <a:bodyPr/>
          <a:lstStyle/>
          <a:p>
            <a:fld id="{3F2F24E0-991C-954E-9055-31908F0623D3}" type="slidenum">
              <a:rPr lang="en-AT" smtClean="0"/>
              <a:t>4</a:t>
            </a:fld>
            <a:endParaRPr lang="en-AT"/>
          </a:p>
        </p:txBody>
      </p:sp>
    </p:spTree>
    <p:extLst>
      <p:ext uri="{BB962C8B-B14F-4D97-AF65-F5344CB8AC3E}">
        <p14:creationId xmlns:p14="http://schemas.microsoft.com/office/powerpoint/2010/main" val="91606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A000D-4DA3-B3F5-ECAB-E990B118F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A31BF-B2CD-9297-2876-BD7CA4615068}"/>
              </a:ext>
            </a:extLst>
          </p:cNvPr>
          <p:cNvSpPr>
            <a:spLocks noGrp="1"/>
          </p:cNvSpPr>
          <p:nvPr>
            <p:ph type="title"/>
          </p:nvPr>
        </p:nvSpPr>
        <p:spPr>
          <a:xfrm>
            <a:off x="336255" y="461503"/>
            <a:ext cx="10515600" cy="1325563"/>
          </a:xfrm>
        </p:spPr>
        <p:txBody>
          <a:bodyPr/>
          <a:lstStyle/>
          <a:p>
            <a:r>
              <a:rPr lang="en-AT" dirty="0"/>
              <a:t>Motivation</a:t>
            </a:r>
          </a:p>
        </p:txBody>
      </p:sp>
      <p:sp>
        <p:nvSpPr>
          <p:cNvPr id="11" name="TextBox 10">
            <a:extLst>
              <a:ext uri="{FF2B5EF4-FFF2-40B4-BE49-F238E27FC236}">
                <a16:creationId xmlns:a16="http://schemas.microsoft.com/office/drawing/2014/main" id="{B298C06F-E19D-85C0-2128-5ED72AB9A59E}"/>
              </a:ext>
            </a:extLst>
          </p:cNvPr>
          <p:cNvSpPr txBox="1"/>
          <p:nvPr/>
        </p:nvSpPr>
        <p:spPr>
          <a:xfrm>
            <a:off x="336255" y="1510408"/>
            <a:ext cx="6494240" cy="923330"/>
          </a:xfrm>
          <a:prstGeom prst="rect">
            <a:avLst/>
          </a:prstGeom>
          <a:noFill/>
        </p:spPr>
        <p:txBody>
          <a:bodyPr wrap="square" rtlCol="0">
            <a:spAutoFit/>
          </a:bodyPr>
          <a:lstStyle/>
          <a:p>
            <a:pPr algn="just"/>
            <a:r>
              <a:rPr lang="en-GB" b="1" i="0" u="none" strike="noStrike" dirty="0">
                <a:solidFill>
                  <a:srgbClr val="A7BC68"/>
                </a:solidFill>
                <a:effectLst/>
                <a:latin typeface="+mj-lt"/>
              </a:rPr>
              <a:t>Contemporary Methods in Insect Monitoring</a:t>
            </a:r>
          </a:p>
          <a:p>
            <a:pPr algn="just"/>
            <a:endParaRPr lang="en-GB" b="1" i="0" u="none" strike="noStrike" dirty="0">
              <a:solidFill>
                <a:srgbClr val="A7BC68"/>
              </a:solidFill>
              <a:effectLst/>
              <a:latin typeface="+mj-lt"/>
            </a:endParaRPr>
          </a:p>
          <a:p>
            <a:pPr algn="just"/>
            <a:endParaRPr lang="en-GB" b="0" i="0" u="none" strike="noStrike" dirty="0">
              <a:solidFill>
                <a:srgbClr val="A7BC68"/>
              </a:solidFill>
              <a:effectLst/>
              <a:latin typeface="+mj-lt"/>
            </a:endParaRPr>
          </a:p>
        </p:txBody>
      </p:sp>
      <p:pic>
        <p:nvPicPr>
          <p:cNvPr id="4" name="Picture 3" descr="A diagram of a neurology&#10;&#10;Description automatically generated">
            <a:extLst>
              <a:ext uri="{FF2B5EF4-FFF2-40B4-BE49-F238E27FC236}">
                <a16:creationId xmlns:a16="http://schemas.microsoft.com/office/drawing/2014/main" id="{F224B73F-6EBD-D529-FC9F-3DBD885A755E}"/>
              </a:ext>
            </a:extLst>
          </p:cNvPr>
          <p:cNvPicPr>
            <a:picLocks noChangeAspect="1"/>
          </p:cNvPicPr>
          <p:nvPr/>
        </p:nvPicPr>
        <p:blipFill>
          <a:blip r:embed="rId3"/>
          <a:stretch>
            <a:fillRect/>
          </a:stretch>
        </p:blipFill>
        <p:spPr>
          <a:xfrm>
            <a:off x="7491031" y="3870203"/>
            <a:ext cx="4325591" cy="2388821"/>
          </a:xfrm>
          <a:prstGeom prst="rect">
            <a:avLst/>
          </a:prstGeom>
        </p:spPr>
      </p:pic>
      <p:sp>
        <p:nvSpPr>
          <p:cNvPr id="6" name="TextBox 5">
            <a:extLst>
              <a:ext uri="{FF2B5EF4-FFF2-40B4-BE49-F238E27FC236}">
                <a16:creationId xmlns:a16="http://schemas.microsoft.com/office/drawing/2014/main" id="{532715E1-B390-A41B-DD88-05BAAFF3E961}"/>
              </a:ext>
            </a:extLst>
          </p:cNvPr>
          <p:cNvSpPr txBox="1"/>
          <p:nvPr/>
        </p:nvSpPr>
        <p:spPr>
          <a:xfrm>
            <a:off x="375378" y="3102104"/>
            <a:ext cx="8317339" cy="2800767"/>
          </a:xfrm>
          <a:prstGeom prst="rect">
            <a:avLst/>
          </a:prstGeom>
          <a:noFill/>
        </p:spPr>
        <p:txBody>
          <a:bodyPr wrap="square" rtlCol="0">
            <a:spAutoFit/>
          </a:bodyPr>
          <a:lstStyle/>
          <a:p>
            <a:pPr algn="just"/>
            <a:r>
              <a:rPr lang="en-GB" sz="1600" b="1" i="0" u="none" strike="noStrike" dirty="0">
                <a:solidFill>
                  <a:srgbClr val="4A6ED5"/>
                </a:solidFill>
                <a:effectLst/>
                <a:latin typeface="+mj-lt"/>
              </a:rPr>
              <a:t>Advantages of leveraging Machine Learning</a:t>
            </a:r>
          </a:p>
          <a:p>
            <a:pPr algn="just"/>
            <a:endParaRPr lang="en-GB" sz="1600" b="0" i="0" u="none" strike="noStrike" dirty="0">
              <a:solidFill>
                <a:srgbClr val="4A6ED5"/>
              </a:solidFill>
              <a:effectLst/>
              <a:latin typeface="+mj-lt"/>
            </a:endParaRPr>
          </a:p>
          <a:p>
            <a:pPr algn="just">
              <a:buFont typeface="Arial" panose="020B0604020202020204" pitchFamily="34" charset="0"/>
              <a:buChar char="•"/>
            </a:pPr>
            <a:r>
              <a:rPr lang="en-GB" sz="1600" b="1" i="0" u="none" strike="noStrike" dirty="0">
                <a:solidFill>
                  <a:srgbClr val="4A6ED5"/>
                </a:solidFill>
                <a:effectLst/>
                <a:latin typeface="+mj-lt"/>
              </a:rPr>
              <a:t>Automated image analysis</a:t>
            </a:r>
            <a:r>
              <a:rPr lang="en-GB" sz="1600" b="0" i="0" u="none" strike="noStrike" dirty="0">
                <a:solidFill>
                  <a:srgbClr val="4A6ED5"/>
                </a:solidFill>
                <a:effectLst/>
                <a:latin typeface="+mj-lt"/>
              </a:rPr>
              <a:t>:</a:t>
            </a:r>
          </a:p>
          <a:p>
            <a:pPr marL="742950" lvl="1" indent="-285750" algn="just">
              <a:buFont typeface="Arial" panose="020B0604020202020204" pitchFamily="34" charset="0"/>
              <a:buChar char="•"/>
            </a:pPr>
            <a:r>
              <a:rPr lang="en-GB" sz="1600" b="0" i="0" u="none" strike="noStrike" dirty="0">
                <a:effectLst/>
                <a:latin typeface="+mj-lt"/>
              </a:rPr>
              <a:t>Reduces manual effort by automatically detecting and classifying insects.</a:t>
            </a:r>
          </a:p>
          <a:p>
            <a:pPr algn="just">
              <a:buFont typeface="Arial" panose="020B0604020202020204" pitchFamily="34" charset="0"/>
              <a:buChar char="•"/>
            </a:pPr>
            <a:r>
              <a:rPr lang="en-GB" sz="1600" b="1" i="0" u="none" strike="noStrike" dirty="0">
                <a:solidFill>
                  <a:srgbClr val="4A6ED5"/>
                </a:solidFill>
                <a:effectLst/>
                <a:latin typeface="+mj-lt"/>
              </a:rPr>
              <a:t>Accuracy</a:t>
            </a:r>
            <a:r>
              <a:rPr lang="en-GB" sz="1600" b="0" i="0" u="none" strike="noStrike" dirty="0">
                <a:solidFill>
                  <a:srgbClr val="4A6ED5"/>
                </a:solidFill>
                <a:effectLst/>
                <a:latin typeface="+mj-lt"/>
              </a:rPr>
              <a:t>:</a:t>
            </a:r>
          </a:p>
          <a:p>
            <a:pPr marL="742950" lvl="1" indent="-285750" algn="just">
              <a:buFont typeface="Arial" panose="020B0604020202020204" pitchFamily="34" charset="0"/>
              <a:buChar char="•"/>
            </a:pPr>
            <a:r>
              <a:rPr lang="en-GB" sz="1600" b="0" i="0" u="none" strike="noStrike" dirty="0">
                <a:effectLst/>
                <a:latin typeface="+mj-lt"/>
              </a:rPr>
              <a:t>excels at high-precision detection, even for small insects in cluttered environments</a:t>
            </a:r>
          </a:p>
          <a:p>
            <a:pPr algn="just">
              <a:buFont typeface="Arial" panose="020B0604020202020204" pitchFamily="34" charset="0"/>
              <a:buChar char="•"/>
            </a:pPr>
            <a:r>
              <a:rPr lang="en-GB" sz="1600" b="1" i="0" u="none" strike="noStrike" dirty="0">
                <a:solidFill>
                  <a:srgbClr val="4A6ED5"/>
                </a:solidFill>
                <a:effectLst/>
                <a:latin typeface="+mj-lt"/>
              </a:rPr>
              <a:t>Scalability</a:t>
            </a:r>
            <a:r>
              <a:rPr lang="en-GB" sz="1600" b="0" i="0" u="none" strike="noStrike" dirty="0">
                <a:solidFill>
                  <a:srgbClr val="4A6ED5"/>
                </a:solidFill>
                <a:effectLst/>
                <a:latin typeface="+mj-lt"/>
              </a:rPr>
              <a:t>:</a:t>
            </a:r>
          </a:p>
          <a:p>
            <a:pPr marL="742950" lvl="1" indent="-285750" algn="just">
              <a:buFont typeface="Arial" panose="020B0604020202020204" pitchFamily="34" charset="0"/>
              <a:buChar char="•"/>
            </a:pPr>
            <a:r>
              <a:rPr lang="en-GB" sz="1600" b="0" i="0" u="none" strike="noStrike" dirty="0">
                <a:effectLst/>
                <a:latin typeface="+mj-lt"/>
              </a:rPr>
              <a:t>Suitable for large-scale, real-time monitoring in diverse environments.</a:t>
            </a:r>
          </a:p>
          <a:p>
            <a:pPr algn="just">
              <a:buFont typeface="Arial" panose="020B0604020202020204" pitchFamily="34" charset="0"/>
              <a:buChar char="•"/>
            </a:pPr>
            <a:r>
              <a:rPr lang="en-GB" sz="1600" b="1" i="0" u="none" strike="noStrike" dirty="0">
                <a:solidFill>
                  <a:srgbClr val="4A6ED5"/>
                </a:solidFill>
                <a:effectLst/>
                <a:latin typeface="+mj-lt"/>
              </a:rPr>
              <a:t>Non-invasive</a:t>
            </a:r>
            <a:r>
              <a:rPr lang="en-GB" sz="1600" b="0" i="0" u="none" strike="noStrike" dirty="0">
                <a:solidFill>
                  <a:srgbClr val="4A6ED5"/>
                </a:solidFill>
                <a:effectLst/>
                <a:latin typeface="+mj-lt"/>
              </a:rPr>
              <a:t>:</a:t>
            </a:r>
          </a:p>
          <a:p>
            <a:pPr marL="742950" lvl="1" indent="-285750" algn="just">
              <a:buFont typeface="Arial" panose="020B0604020202020204" pitchFamily="34" charset="0"/>
              <a:buChar char="•"/>
            </a:pPr>
            <a:r>
              <a:rPr lang="en-GB" sz="1600" b="0" i="0" u="none" strike="noStrike" dirty="0">
                <a:effectLst/>
                <a:latin typeface="+mj-lt"/>
              </a:rPr>
              <a:t>Does not harm or disrupt insect habitats.</a:t>
            </a:r>
          </a:p>
          <a:p>
            <a:pPr algn="just"/>
            <a:endParaRPr lang="en-AT" sz="1600" dirty="0">
              <a:solidFill>
                <a:srgbClr val="4A6ED5"/>
              </a:solidFill>
              <a:latin typeface="+mj-lt"/>
            </a:endParaRPr>
          </a:p>
        </p:txBody>
      </p:sp>
      <p:graphicFrame>
        <p:nvGraphicFramePr>
          <p:cNvPr id="7" name="Diagram 6">
            <a:extLst>
              <a:ext uri="{FF2B5EF4-FFF2-40B4-BE49-F238E27FC236}">
                <a16:creationId xmlns:a16="http://schemas.microsoft.com/office/drawing/2014/main" id="{BC98E834-2F3A-CF58-24A5-F4E0B52E7844}"/>
              </a:ext>
            </a:extLst>
          </p:cNvPr>
          <p:cNvGraphicFramePr/>
          <p:nvPr>
            <p:extLst>
              <p:ext uri="{D42A27DB-BD31-4B8C-83A1-F6EECF244321}">
                <p14:modId xmlns:p14="http://schemas.microsoft.com/office/powerpoint/2010/main" val="512695548"/>
              </p:ext>
            </p:extLst>
          </p:nvPr>
        </p:nvGraphicFramePr>
        <p:xfrm>
          <a:off x="5144101" y="543148"/>
          <a:ext cx="5027705" cy="3683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descr="A logo with black dots and white text&#10;&#10;Description automatically generated">
            <a:extLst>
              <a:ext uri="{FF2B5EF4-FFF2-40B4-BE49-F238E27FC236}">
                <a16:creationId xmlns:a16="http://schemas.microsoft.com/office/drawing/2014/main" id="{DA55C34A-24FE-A14C-46A1-20644A237351}"/>
              </a:ext>
            </a:extLst>
          </p:cNvPr>
          <p:cNvPicPr>
            <a:picLocks noChangeAspect="1"/>
          </p:cNvPicPr>
          <p:nvPr/>
        </p:nvPicPr>
        <p:blipFill>
          <a:blip r:embed="rId9"/>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E5233CA4-9D5C-C5E4-4FE4-B637E01144FF}"/>
              </a:ext>
            </a:extLst>
          </p:cNvPr>
          <p:cNvSpPr>
            <a:spLocks noGrp="1"/>
          </p:cNvSpPr>
          <p:nvPr>
            <p:ph type="sldNum" sz="quarter" idx="12"/>
          </p:nvPr>
        </p:nvSpPr>
        <p:spPr/>
        <p:txBody>
          <a:bodyPr/>
          <a:lstStyle/>
          <a:p>
            <a:fld id="{3F2F24E0-991C-954E-9055-31908F0623D3}" type="slidenum">
              <a:rPr lang="en-AT" smtClean="0"/>
              <a:t>5</a:t>
            </a:fld>
            <a:endParaRPr lang="en-AT"/>
          </a:p>
        </p:txBody>
      </p:sp>
    </p:spTree>
    <p:extLst>
      <p:ext uri="{BB962C8B-B14F-4D97-AF65-F5344CB8AC3E}">
        <p14:creationId xmlns:p14="http://schemas.microsoft.com/office/powerpoint/2010/main" val="232251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2E59E-AFDF-A49E-E2F3-DC9C13415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92E3A-3260-C555-77E8-B721C78A9F2A}"/>
              </a:ext>
            </a:extLst>
          </p:cNvPr>
          <p:cNvSpPr>
            <a:spLocks noGrp="1"/>
          </p:cNvSpPr>
          <p:nvPr>
            <p:ph type="title"/>
          </p:nvPr>
        </p:nvSpPr>
        <p:spPr>
          <a:xfrm>
            <a:off x="303598" y="439507"/>
            <a:ext cx="10515600" cy="1325563"/>
          </a:xfrm>
        </p:spPr>
        <p:txBody>
          <a:bodyPr/>
          <a:lstStyle/>
          <a:p>
            <a:r>
              <a:rPr lang="en-AT" dirty="0"/>
              <a:t>Motivation</a:t>
            </a:r>
          </a:p>
        </p:txBody>
      </p:sp>
      <p:sp>
        <p:nvSpPr>
          <p:cNvPr id="11" name="TextBox 10">
            <a:extLst>
              <a:ext uri="{FF2B5EF4-FFF2-40B4-BE49-F238E27FC236}">
                <a16:creationId xmlns:a16="http://schemas.microsoft.com/office/drawing/2014/main" id="{F1791819-BCAF-9C85-2323-8742ECCB5A1F}"/>
              </a:ext>
            </a:extLst>
          </p:cNvPr>
          <p:cNvSpPr txBox="1"/>
          <p:nvPr/>
        </p:nvSpPr>
        <p:spPr>
          <a:xfrm>
            <a:off x="2905949" y="896963"/>
            <a:ext cx="6494240" cy="1200329"/>
          </a:xfrm>
          <a:prstGeom prst="rect">
            <a:avLst/>
          </a:prstGeom>
          <a:noFill/>
        </p:spPr>
        <p:txBody>
          <a:bodyPr wrap="square" rtlCol="0">
            <a:spAutoFit/>
          </a:bodyPr>
          <a:lstStyle/>
          <a:p>
            <a:pPr algn="just"/>
            <a:r>
              <a:rPr lang="en-GB" sz="2400" b="1" i="0" u="none" strike="noStrike" dirty="0">
                <a:solidFill>
                  <a:srgbClr val="A7BC68"/>
                </a:solidFill>
                <a:effectLst/>
                <a:latin typeface="+mj-lt"/>
              </a:rPr>
              <a:t>State-of-the-art  Methods in Insect Monitoring</a:t>
            </a:r>
          </a:p>
          <a:p>
            <a:pPr algn="just"/>
            <a:endParaRPr lang="en-GB" sz="2400" b="1" i="0" u="none" strike="noStrike" dirty="0">
              <a:solidFill>
                <a:srgbClr val="A7BC68"/>
              </a:solidFill>
              <a:effectLst/>
              <a:latin typeface="+mj-lt"/>
            </a:endParaRPr>
          </a:p>
          <a:p>
            <a:pPr algn="just"/>
            <a:endParaRPr lang="en-GB" sz="2400" b="0" i="0" u="none" strike="noStrike" dirty="0">
              <a:solidFill>
                <a:srgbClr val="A7BC68"/>
              </a:solidFill>
              <a:effectLst/>
              <a:latin typeface="+mj-lt"/>
            </a:endParaRPr>
          </a:p>
        </p:txBody>
      </p:sp>
      <p:pic>
        <p:nvPicPr>
          <p:cNvPr id="5" name="Picture 4" descr="A diagram of machine learning&#10;&#10;Description automatically generated">
            <a:extLst>
              <a:ext uri="{FF2B5EF4-FFF2-40B4-BE49-F238E27FC236}">
                <a16:creationId xmlns:a16="http://schemas.microsoft.com/office/drawing/2014/main" id="{B3363F0A-890B-16EF-4FCD-56D1D652573A}"/>
              </a:ext>
            </a:extLst>
          </p:cNvPr>
          <p:cNvPicPr>
            <a:picLocks noChangeAspect="1"/>
          </p:cNvPicPr>
          <p:nvPr/>
        </p:nvPicPr>
        <p:blipFill>
          <a:blip r:embed="rId3">
            <a:duotone>
              <a:schemeClr val="accent2">
                <a:shade val="45000"/>
                <a:satMod val="135000"/>
              </a:schemeClr>
              <a:prstClr val="white"/>
            </a:duotone>
          </a:blip>
          <a:stretch>
            <a:fillRect/>
          </a:stretch>
        </p:blipFill>
        <p:spPr>
          <a:xfrm>
            <a:off x="-137293" y="2007397"/>
            <a:ext cx="6781144" cy="4850603"/>
          </a:xfrm>
          <a:prstGeom prst="rect">
            <a:avLst/>
          </a:prstGeom>
        </p:spPr>
      </p:pic>
      <p:sp>
        <p:nvSpPr>
          <p:cNvPr id="15" name="TextBox 14">
            <a:extLst>
              <a:ext uri="{FF2B5EF4-FFF2-40B4-BE49-F238E27FC236}">
                <a16:creationId xmlns:a16="http://schemas.microsoft.com/office/drawing/2014/main" id="{B39A2F89-4803-378C-06BF-B81CA96BC047}"/>
              </a:ext>
            </a:extLst>
          </p:cNvPr>
          <p:cNvSpPr txBox="1"/>
          <p:nvPr/>
        </p:nvSpPr>
        <p:spPr>
          <a:xfrm>
            <a:off x="6934385" y="1295391"/>
            <a:ext cx="3471784" cy="369332"/>
          </a:xfrm>
          <a:prstGeom prst="rect">
            <a:avLst/>
          </a:prstGeom>
          <a:noFill/>
        </p:spPr>
        <p:txBody>
          <a:bodyPr wrap="none" rtlCol="0">
            <a:spAutoFit/>
          </a:bodyPr>
          <a:lstStyle/>
          <a:p>
            <a:r>
              <a:rPr lang="en-AT" b="1" dirty="0">
                <a:solidFill>
                  <a:srgbClr val="63723F"/>
                </a:solidFill>
              </a:rPr>
              <a:t>Convolutional Neural Networks</a:t>
            </a:r>
          </a:p>
        </p:txBody>
      </p:sp>
      <p:sp>
        <p:nvSpPr>
          <p:cNvPr id="8" name="Connector: Curved 7">
            <a:extLst>
              <a:ext uri="{FF2B5EF4-FFF2-40B4-BE49-F238E27FC236}">
                <a16:creationId xmlns:a16="http://schemas.microsoft.com/office/drawing/2014/main" id="{93260797-EA46-4781-B6D6-05C9589A9F3A}"/>
              </a:ext>
            </a:extLst>
          </p:cNvPr>
          <p:cNvSpPr/>
          <p:nvPr/>
        </p:nvSpPr>
        <p:spPr>
          <a:xfrm rot="16200000">
            <a:off x="2613199" y="2827269"/>
            <a:ext cx="2377440" cy="1097280"/>
          </a:xfrm>
          <a:prstGeom prst="curvedConnector5">
            <a:avLst>
              <a:gd name="adj1" fmla="val 23879"/>
              <a:gd name="adj2" fmla="val 123898"/>
              <a:gd name="adj3" fmla="val 90641"/>
            </a:avLst>
          </a:prstGeom>
          <a:solidFill>
            <a:srgbClr val="000000">
              <a:alpha val="5000"/>
            </a:srgbClr>
          </a:solidFill>
          <a:ln w="22225">
            <a:solidFill>
              <a:srgbClr val="000000"/>
            </a:solidFill>
            <a:prstDash val="dash"/>
          </a:ln>
        </p:spPr>
        <p:style>
          <a:lnRef idx="2">
            <a:schemeClr val="accent1"/>
          </a:lnRef>
          <a:fillRef idx="0">
            <a:schemeClr val="accent1"/>
          </a:fillRef>
          <a:effectRef idx="1">
            <a:schemeClr val="accent1"/>
          </a:effectRef>
          <a:fontRef idx="minor">
            <a:schemeClr val="tx1"/>
          </a:fontRef>
        </p:style>
        <p:txBody>
          <a:bodyPr wrap="none" rtlCol="0" anchor="ctr" anchorCtr="1"/>
          <a:lstStyle/>
          <a:p>
            <a:endParaRPr lang="fr-FR">
              <a:solidFill>
                <a:srgbClr val="000000"/>
              </a:solidFill>
            </a:endParaRPr>
          </a:p>
        </p:txBody>
      </p:sp>
      <p:sp>
        <p:nvSpPr>
          <p:cNvPr id="18" name="Oval 17">
            <a:extLst>
              <a:ext uri="{FF2B5EF4-FFF2-40B4-BE49-F238E27FC236}">
                <a16:creationId xmlns:a16="http://schemas.microsoft.com/office/drawing/2014/main" id="{FC2C1494-AB12-D88C-AA0F-931650A5ACD8}"/>
              </a:ext>
            </a:extLst>
          </p:cNvPr>
          <p:cNvSpPr/>
          <p:nvPr/>
        </p:nvSpPr>
        <p:spPr>
          <a:xfrm>
            <a:off x="4215886" y="2070555"/>
            <a:ext cx="251927" cy="233265"/>
          </a:xfrm>
          <a:prstGeom prst="ellipse">
            <a:avLst/>
          </a:prstGeom>
          <a:solidFill>
            <a:srgbClr val="A7BC68"/>
          </a:solidFill>
          <a:ln>
            <a:solidFill>
              <a:srgbClr val="A7BC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TextBox 18">
            <a:extLst>
              <a:ext uri="{FF2B5EF4-FFF2-40B4-BE49-F238E27FC236}">
                <a16:creationId xmlns:a16="http://schemas.microsoft.com/office/drawing/2014/main" id="{3C8260A6-A0CE-F668-EC61-D12F66850C2F}"/>
              </a:ext>
            </a:extLst>
          </p:cNvPr>
          <p:cNvSpPr txBox="1"/>
          <p:nvPr/>
        </p:nvSpPr>
        <p:spPr>
          <a:xfrm>
            <a:off x="6754465" y="1686585"/>
            <a:ext cx="5291449" cy="3139321"/>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mj-lt"/>
              </a:rPr>
              <a:t>A</a:t>
            </a:r>
            <a:r>
              <a:rPr lang="en-GB" sz="1800" dirty="0">
                <a:effectLst/>
                <a:latin typeface="+mj-lt"/>
              </a:rPr>
              <a:t>utomate the processes of </a:t>
            </a:r>
          </a:p>
          <a:p>
            <a:pPr marL="285750" indent="-285750">
              <a:buFont typeface="Arial" panose="020B0604020202020204" pitchFamily="34" charset="0"/>
              <a:buChar char="•"/>
            </a:pPr>
            <a:endParaRPr lang="en-GB" sz="1800" dirty="0">
              <a:effectLst/>
              <a:latin typeface="+mj-lt"/>
            </a:endParaRPr>
          </a:p>
          <a:p>
            <a:r>
              <a:rPr lang="en-GB" dirty="0">
                <a:latin typeface="+mj-lt"/>
              </a:rPr>
              <a:t>		</a:t>
            </a:r>
            <a:r>
              <a:rPr lang="en-GB" dirty="0">
                <a:solidFill>
                  <a:srgbClr val="4A6ED5"/>
                </a:solidFill>
                <a:latin typeface="+mj-lt"/>
              </a:rPr>
              <a:t>D</a:t>
            </a:r>
            <a:r>
              <a:rPr lang="en-GB" sz="1800" dirty="0">
                <a:solidFill>
                  <a:srgbClr val="4A6ED5"/>
                </a:solidFill>
                <a:effectLst/>
                <a:latin typeface="+mj-lt"/>
              </a:rPr>
              <a:t>etection</a:t>
            </a:r>
          </a:p>
          <a:p>
            <a:endParaRPr lang="en-GB" sz="1800" dirty="0">
              <a:solidFill>
                <a:srgbClr val="4A6ED5"/>
              </a:solidFill>
              <a:effectLst/>
              <a:latin typeface="+mj-lt"/>
            </a:endParaRPr>
          </a:p>
          <a:p>
            <a:r>
              <a:rPr lang="en-GB" sz="1800" dirty="0">
                <a:solidFill>
                  <a:srgbClr val="4A6ED5"/>
                </a:solidFill>
                <a:effectLst/>
                <a:latin typeface="+mj-lt"/>
              </a:rPr>
              <a:t>		Classification</a:t>
            </a:r>
          </a:p>
          <a:p>
            <a:endParaRPr lang="en-GB" sz="1800" dirty="0">
              <a:solidFill>
                <a:srgbClr val="4A6ED5"/>
              </a:solidFill>
              <a:effectLst/>
              <a:latin typeface="+mj-lt"/>
            </a:endParaRPr>
          </a:p>
          <a:p>
            <a:r>
              <a:rPr lang="en-GB" dirty="0">
                <a:solidFill>
                  <a:srgbClr val="4A6ED5"/>
                </a:solidFill>
                <a:latin typeface="+mj-lt"/>
              </a:rPr>
              <a:t>		C</a:t>
            </a:r>
            <a:r>
              <a:rPr lang="en-GB" sz="1800" dirty="0">
                <a:solidFill>
                  <a:srgbClr val="4A6ED5"/>
                </a:solidFill>
                <a:effectLst/>
                <a:latin typeface="+mj-lt"/>
              </a:rPr>
              <a:t>ounting of insects from imagery</a:t>
            </a:r>
          </a:p>
          <a:p>
            <a:endParaRPr lang="en-GB" sz="1800" dirty="0">
              <a:effectLst/>
              <a:latin typeface="+mj-lt"/>
            </a:endParaRPr>
          </a:p>
          <a:p>
            <a:endParaRPr lang="en-GB" sz="1800" dirty="0">
              <a:effectLst/>
              <a:latin typeface="+mj-lt"/>
            </a:endParaRPr>
          </a:p>
          <a:p>
            <a:pPr marL="285750" indent="-285750">
              <a:buFont typeface="Arial" panose="020B0604020202020204" pitchFamily="34" charset="0"/>
              <a:buChar char="•"/>
            </a:pPr>
            <a:r>
              <a:rPr lang="en-GB" dirty="0">
                <a:latin typeface="+mj-lt"/>
              </a:rPr>
              <a:t>S</a:t>
            </a:r>
            <a:r>
              <a:rPr lang="en-GB" sz="1800" dirty="0">
                <a:effectLst/>
                <a:latin typeface="+mj-lt"/>
              </a:rPr>
              <a:t>ignificantly improving both efficiency and accuracy </a:t>
            </a:r>
            <a:endParaRPr lang="en-GB" dirty="0">
              <a:latin typeface="+mj-lt"/>
            </a:endParaRPr>
          </a:p>
          <a:p>
            <a:endParaRPr lang="en-AT" dirty="0">
              <a:latin typeface="+mj-lt"/>
            </a:endParaRPr>
          </a:p>
        </p:txBody>
      </p:sp>
      <p:pic>
        <p:nvPicPr>
          <p:cNvPr id="20" name="Picture 19" descr="A logo with black dots and white text&#10;&#10;Description automatically generated">
            <a:extLst>
              <a:ext uri="{FF2B5EF4-FFF2-40B4-BE49-F238E27FC236}">
                <a16:creationId xmlns:a16="http://schemas.microsoft.com/office/drawing/2014/main" id="{0CCCB3D7-823E-8D15-C086-5C10CE5A9A35}"/>
              </a:ext>
            </a:extLst>
          </p:cNvPr>
          <p:cNvPicPr>
            <a:picLocks noChangeAspect="1"/>
          </p:cNvPicPr>
          <p:nvPr/>
        </p:nvPicPr>
        <p:blipFill>
          <a:blip r:embed="rId4"/>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4204238F-5CE4-BBDE-E27C-328785F8A074}"/>
              </a:ext>
            </a:extLst>
          </p:cNvPr>
          <p:cNvSpPr>
            <a:spLocks noGrp="1"/>
          </p:cNvSpPr>
          <p:nvPr>
            <p:ph type="sldNum" sz="quarter" idx="12"/>
          </p:nvPr>
        </p:nvSpPr>
        <p:spPr/>
        <p:txBody>
          <a:bodyPr/>
          <a:lstStyle/>
          <a:p>
            <a:fld id="{3F2F24E0-991C-954E-9055-31908F0623D3}" type="slidenum">
              <a:rPr lang="en-AT" smtClean="0"/>
              <a:t>6</a:t>
            </a:fld>
            <a:endParaRPr lang="en-AT"/>
          </a:p>
        </p:txBody>
      </p:sp>
    </p:spTree>
    <p:extLst>
      <p:ext uri="{BB962C8B-B14F-4D97-AF65-F5344CB8AC3E}">
        <p14:creationId xmlns:p14="http://schemas.microsoft.com/office/powerpoint/2010/main" val="416393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9E0E-CD47-25E4-8E04-11200C8E93F3}"/>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405C3056-ED2F-B81C-B5F0-9E3E28FB8FB1}"/>
              </a:ext>
            </a:extLst>
          </p:cNvPr>
          <p:cNvPicPr>
            <a:picLocks noChangeAspect="1"/>
          </p:cNvPicPr>
          <p:nvPr/>
        </p:nvPicPr>
        <p:blipFill>
          <a:blip r:embed="rId2"/>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2CC6CCB2-14A2-8249-0445-DE13946B89FF}"/>
              </a:ext>
            </a:extLst>
          </p:cNvPr>
          <p:cNvPicPr>
            <a:picLocks noChangeAspect="1"/>
          </p:cNvPicPr>
          <p:nvPr/>
        </p:nvPicPr>
        <p:blipFill rotWithShape="1">
          <a:blip r:embed="rId3">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5F04C63A-394A-3C69-F521-7648D7835AC1}"/>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59E8C246-25F8-557D-023E-42A3B1594534}"/>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E4A48293-A03B-B54D-7AB1-B8409C6D985A}"/>
              </a:ext>
            </a:extLst>
          </p:cNvPr>
          <p:cNvGraphicFramePr/>
          <p:nvPr>
            <p:extLst>
              <p:ext uri="{D42A27DB-BD31-4B8C-83A1-F6EECF244321}">
                <p14:modId xmlns:p14="http://schemas.microsoft.com/office/powerpoint/2010/main" val="550135631"/>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467894DA-EAA9-2ABF-34B3-E10A1ED3E023}"/>
              </a:ext>
            </a:extLst>
          </p:cNvPr>
          <p:cNvSpPr>
            <a:spLocks noGrp="1"/>
          </p:cNvSpPr>
          <p:nvPr>
            <p:ph type="sldNum" sz="quarter" idx="12"/>
          </p:nvPr>
        </p:nvSpPr>
        <p:spPr/>
        <p:txBody>
          <a:bodyPr/>
          <a:lstStyle/>
          <a:p>
            <a:fld id="{48F63A3B-78C7-47BE-AE5E-E10140E04643}" type="slidenum">
              <a:rPr lang="en-US" smtClean="0">
                <a:latin typeface="+mj-lt"/>
              </a:rPr>
              <a:t>7</a:t>
            </a:fld>
            <a:endParaRPr lang="en-US" dirty="0">
              <a:latin typeface="+mj-lt"/>
            </a:endParaRPr>
          </a:p>
        </p:txBody>
      </p:sp>
    </p:spTree>
    <p:extLst>
      <p:ext uri="{BB962C8B-B14F-4D97-AF65-F5344CB8AC3E}">
        <p14:creationId xmlns:p14="http://schemas.microsoft.com/office/powerpoint/2010/main" val="1574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D676-A334-27DE-FFE1-434DF56F3D7B}"/>
            </a:ext>
          </a:extLst>
        </p:cNvPr>
        <p:cNvGrpSpPr/>
        <p:nvPr/>
      </p:nvGrpSpPr>
      <p:grpSpPr>
        <a:xfrm>
          <a:off x="0" y="0"/>
          <a:ext cx="0" cy="0"/>
          <a:chOff x="0" y="0"/>
          <a:chExt cx="0" cy="0"/>
        </a:xfrm>
      </p:grpSpPr>
      <p:pic>
        <p:nvPicPr>
          <p:cNvPr id="9" name="Picture 8" descr="A hand holding a magnifying glass with question marks&#10;&#10;Description automatically generated">
            <a:extLst>
              <a:ext uri="{FF2B5EF4-FFF2-40B4-BE49-F238E27FC236}">
                <a16:creationId xmlns:a16="http://schemas.microsoft.com/office/drawing/2014/main" id="{E82891C0-3B2F-E666-90E6-4A00073955AE}"/>
              </a:ext>
            </a:extLst>
          </p:cNvPr>
          <p:cNvPicPr>
            <a:picLocks noChangeAspect="1"/>
          </p:cNvPicPr>
          <p:nvPr/>
        </p:nvPicPr>
        <p:blipFill>
          <a:blip r:embed="rId3">
            <a:alphaModFix amt="85000"/>
          </a:blip>
          <a:srcRect l="8917" r="8919"/>
          <a:stretch/>
        </p:blipFill>
        <p:spPr>
          <a:xfrm>
            <a:off x="5869838" y="1055611"/>
            <a:ext cx="6576162" cy="5335818"/>
          </a:xfrm>
          <a:prstGeom prst="rect">
            <a:avLst/>
          </a:prstGeom>
          <a:ln>
            <a:noFill/>
          </a:ln>
          <a:effectLst>
            <a:softEdge rad="112500"/>
          </a:effectLst>
        </p:spPr>
      </p:pic>
      <p:sp>
        <p:nvSpPr>
          <p:cNvPr id="2" name="Title 1">
            <a:extLst>
              <a:ext uri="{FF2B5EF4-FFF2-40B4-BE49-F238E27FC236}">
                <a16:creationId xmlns:a16="http://schemas.microsoft.com/office/drawing/2014/main" id="{45769B35-9C03-F0E2-BE97-5FF774FA08F6}"/>
              </a:ext>
            </a:extLst>
          </p:cNvPr>
          <p:cNvSpPr>
            <a:spLocks noGrp="1"/>
          </p:cNvSpPr>
          <p:nvPr>
            <p:ph type="title"/>
          </p:nvPr>
        </p:nvSpPr>
        <p:spPr>
          <a:xfrm>
            <a:off x="336254" y="466571"/>
            <a:ext cx="10515600" cy="1325563"/>
          </a:xfrm>
        </p:spPr>
        <p:txBody>
          <a:bodyPr/>
          <a:lstStyle/>
          <a:p>
            <a:r>
              <a:rPr lang="en-AT" dirty="0"/>
              <a:t>Research Questions</a:t>
            </a:r>
          </a:p>
        </p:txBody>
      </p:sp>
      <p:sp>
        <p:nvSpPr>
          <p:cNvPr id="5" name="TextBox 4">
            <a:extLst>
              <a:ext uri="{FF2B5EF4-FFF2-40B4-BE49-F238E27FC236}">
                <a16:creationId xmlns:a16="http://schemas.microsoft.com/office/drawing/2014/main" id="{795F47ED-FEE2-2F2F-122B-7A8C41A8767B}"/>
              </a:ext>
            </a:extLst>
          </p:cNvPr>
          <p:cNvSpPr txBox="1"/>
          <p:nvPr/>
        </p:nvSpPr>
        <p:spPr>
          <a:xfrm>
            <a:off x="336254" y="1523488"/>
            <a:ext cx="8415860" cy="1298882"/>
          </a:xfrm>
          <a:prstGeom prst="rect">
            <a:avLst/>
          </a:prstGeom>
          <a:noFill/>
        </p:spPr>
        <p:txBody>
          <a:bodyPr wrap="square">
            <a:spAutoFit/>
          </a:bodyPr>
          <a:lstStyle/>
          <a:p>
            <a:pPr marL="285750" indent="-285750">
              <a:lnSpc>
                <a:spcPct val="150000"/>
              </a:lnSpc>
              <a:buFont typeface="Courier New" panose="02070309020205020404" pitchFamily="49" charset="0"/>
              <a:buChar char="o"/>
            </a:pPr>
            <a:r>
              <a:rPr lang="en-GB" sz="1800" dirty="0">
                <a:solidFill>
                  <a:srgbClr val="63723F"/>
                </a:solidFill>
                <a:effectLst/>
                <a:latin typeface="+mj-lt"/>
              </a:rPr>
              <a:t>Precision and Robustness of CNN Models </a:t>
            </a:r>
          </a:p>
          <a:p>
            <a:pPr marL="285750" indent="-285750">
              <a:lnSpc>
                <a:spcPct val="150000"/>
              </a:lnSpc>
              <a:buFont typeface="Courier New" panose="02070309020205020404" pitchFamily="49" charset="0"/>
              <a:buChar char="o"/>
            </a:pPr>
            <a:r>
              <a:rPr lang="en-GB" sz="1800" dirty="0">
                <a:solidFill>
                  <a:srgbClr val="63723F"/>
                </a:solidFill>
                <a:effectLst/>
                <a:latin typeface="+mj-lt"/>
              </a:rPr>
              <a:t>Handling Environmental and Image </a:t>
            </a:r>
            <a:r>
              <a:rPr lang="en-GB" dirty="0">
                <a:solidFill>
                  <a:srgbClr val="63723F"/>
                </a:solidFill>
                <a:latin typeface="+mj-lt"/>
              </a:rPr>
              <a:t>Q</a:t>
            </a:r>
            <a:r>
              <a:rPr lang="en-GB" sz="1800" dirty="0">
                <a:solidFill>
                  <a:srgbClr val="63723F"/>
                </a:solidFill>
                <a:effectLst/>
                <a:latin typeface="+mj-lt"/>
              </a:rPr>
              <a:t>uality </a:t>
            </a:r>
            <a:r>
              <a:rPr lang="en-GB" dirty="0">
                <a:solidFill>
                  <a:srgbClr val="63723F"/>
                </a:solidFill>
                <a:latin typeface="+mj-lt"/>
              </a:rPr>
              <a:t>C</a:t>
            </a:r>
            <a:r>
              <a:rPr lang="en-GB" sz="1800" dirty="0">
                <a:solidFill>
                  <a:srgbClr val="63723F"/>
                </a:solidFill>
                <a:effectLst/>
                <a:latin typeface="+mj-lt"/>
              </a:rPr>
              <a:t>hallenges </a:t>
            </a:r>
          </a:p>
          <a:p>
            <a:pPr>
              <a:lnSpc>
                <a:spcPct val="150000"/>
              </a:lnSpc>
            </a:pPr>
            <a:r>
              <a:rPr lang="en-GB" sz="1800" dirty="0">
                <a:effectLst/>
                <a:latin typeface="+mj-lt"/>
              </a:rPr>
              <a:t>	</a:t>
            </a:r>
            <a:endParaRPr lang="en-GB" dirty="0">
              <a:effectLst/>
              <a:latin typeface="+mj-lt"/>
            </a:endParaRPr>
          </a:p>
        </p:txBody>
      </p:sp>
      <p:pic>
        <p:nvPicPr>
          <p:cNvPr id="10" name="Picture 9" descr="A logo with black dots and white text&#10;&#10;Description automatically generated">
            <a:extLst>
              <a:ext uri="{FF2B5EF4-FFF2-40B4-BE49-F238E27FC236}">
                <a16:creationId xmlns:a16="http://schemas.microsoft.com/office/drawing/2014/main" id="{ABA06194-6ECC-CE2D-D9F0-321859DF2422}"/>
              </a:ext>
            </a:extLst>
          </p:cNvPr>
          <p:cNvPicPr>
            <a:picLocks noChangeAspect="1"/>
          </p:cNvPicPr>
          <p:nvPr/>
        </p:nvPicPr>
        <p:blipFill>
          <a:blip r:embed="rId4"/>
          <a:stretch>
            <a:fillRect/>
          </a:stretch>
        </p:blipFill>
        <p:spPr>
          <a:xfrm>
            <a:off x="0" y="-3395"/>
            <a:ext cx="2207537" cy="738612"/>
          </a:xfrm>
          <a:prstGeom prst="rect">
            <a:avLst/>
          </a:prstGeom>
        </p:spPr>
      </p:pic>
      <p:sp>
        <p:nvSpPr>
          <p:cNvPr id="3" name="Slide Number Placeholder 2">
            <a:extLst>
              <a:ext uri="{FF2B5EF4-FFF2-40B4-BE49-F238E27FC236}">
                <a16:creationId xmlns:a16="http://schemas.microsoft.com/office/drawing/2014/main" id="{37FF7820-5315-562D-2F28-36CA57FBE08E}"/>
              </a:ext>
            </a:extLst>
          </p:cNvPr>
          <p:cNvSpPr>
            <a:spLocks noGrp="1"/>
          </p:cNvSpPr>
          <p:nvPr>
            <p:ph type="sldNum" sz="quarter" idx="12"/>
          </p:nvPr>
        </p:nvSpPr>
        <p:spPr/>
        <p:txBody>
          <a:bodyPr/>
          <a:lstStyle/>
          <a:p>
            <a:fld id="{3F2F24E0-991C-954E-9055-31908F0623D3}" type="slidenum">
              <a:rPr lang="en-AT" smtClean="0"/>
              <a:t>8</a:t>
            </a:fld>
            <a:endParaRPr lang="en-AT"/>
          </a:p>
        </p:txBody>
      </p:sp>
      <p:pic>
        <p:nvPicPr>
          <p:cNvPr id="12" name="Picture 11" descr="A group of bees on a concrete surface&#10;&#10;Description automatically generated">
            <a:extLst>
              <a:ext uri="{FF2B5EF4-FFF2-40B4-BE49-F238E27FC236}">
                <a16:creationId xmlns:a16="http://schemas.microsoft.com/office/drawing/2014/main" id="{D437C34A-23C1-1EEE-01B6-26C1C06FD71E}"/>
              </a:ext>
            </a:extLst>
          </p:cNvPr>
          <p:cNvPicPr>
            <a:picLocks noChangeAspect="1"/>
          </p:cNvPicPr>
          <p:nvPr/>
        </p:nvPicPr>
        <p:blipFill>
          <a:blip r:embed="rId5"/>
          <a:stretch>
            <a:fillRect/>
          </a:stretch>
        </p:blipFill>
        <p:spPr>
          <a:xfrm>
            <a:off x="8579068" y="1825488"/>
            <a:ext cx="2025295" cy="2025295"/>
          </a:xfrm>
          <a:prstGeom prst="ellipse">
            <a:avLst/>
          </a:prstGeom>
          <a:ln>
            <a:noFill/>
          </a:ln>
          <a:effectLst>
            <a:softEdge rad="112500"/>
          </a:effectLst>
        </p:spPr>
      </p:pic>
      <p:sp>
        <p:nvSpPr>
          <p:cNvPr id="6" name="TextBox 5">
            <a:extLst>
              <a:ext uri="{FF2B5EF4-FFF2-40B4-BE49-F238E27FC236}">
                <a16:creationId xmlns:a16="http://schemas.microsoft.com/office/drawing/2014/main" id="{6246DEDC-7F22-9FCF-68B2-38DB36E5D41E}"/>
              </a:ext>
            </a:extLst>
          </p:cNvPr>
          <p:cNvSpPr txBox="1"/>
          <p:nvPr/>
        </p:nvSpPr>
        <p:spPr>
          <a:xfrm>
            <a:off x="656167" y="2381174"/>
            <a:ext cx="6223000" cy="2545377"/>
          </a:xfrm>
          <a:prstGeom prst="rect">
            <a:avLst/>
          </a:prstGeom>
          <a:noFill/>
        </p:spPr>
        <p:txBody>
          <a:bodyPr wrap="square">
            <a:spAutoFit/>
          </a:bodyPr>
          <a:lstStyle/>
          <a:p>
            <a:pPr>
              <a:lnSpc>
                <a:spcPct val="150000"/>
              </a:lnSpc>
            </a:pPr>
            <a:r>
              <a:rPr lang="en-GB" sz="1800" dirty="0">
                <a:effectLst/>
                <a:latin typeface="+mj-lt"/>
              </a:rPr>
              <a:t>CNN Performance </a:t>
            </a:r>
            <a:r>
              <a:rPr lang="en-GB" dirty="0">
                <a:latin typeface="+mj-lt"/>
              </a:rPr>
              <a:t>for:</a:t>
            </a:r>
            <a:endParaRPr lang="en-GB" sz="1800" dirty="0">
              <a:effectLst/>
              <a:latin typeface="+mj-lt"/>
            </a:endParaRPr>
          </a:p>
          <a:p>
            <a:pPr marL="1257300" lvl="2" indent="-342900">
              <a:lnSpc>
                <a:spcPct val="150000"/>
              </a:lnSpc>
              <a:buClr>
                <a:schemeClr val="tx1"/>
              </a:buClr>
              <a:buFont typeface="Arial" panose="020B0604020202020204" pitchFamily="34" charset="0"/>
              <a:buChar char="•"/>
            </a:pPr>
            <a:r>
              <a:rPr lang="en-GB" b="1" dirty="0">
                <a:solidFill>
                  <a:srgbClr val="63723F"/>
                </a:solidFill>
                <a:effectLst/>
                <a:latin typeface="+mj-lt"/>
              </a:rPr>
              <a:t>Multiple Insects </a:t>
            </a:r>
            <a:r>
              <a:rPr lang="en-GB" dirty="0">
                <a:effectLst/>
                <a:latin typeface="+mj-lt"/>
              </a:rPr>
              <a:t>in Images</a:t>
            </a:r>
          </a:p>
          <a:p>
            <a:pPr marL="1257300" lvl="2" indent="-342900">
              <a:lnSpc>
                <a:spcPct val="150000"/>
              </a:lnSpc>
              <a:buClr>
                <a:schemeClr val="tx1"/>
              </a:buClr>
              <a:buFont typeface="Arial" panose="020B0604020202020204" pitchFamily="34" charset="0"/>
              <a:buChar char="•"/>
            </a:pPr>
            <a:r>
              <a:rPr lang="en-GB" b="1" dirty="0">
                <a:solidFill>
                  <a:srgbClr val="63723F"/>
                </a:solidFill>
                <a:effectLst/>
                <a:latin typeface="+mj-lt"/>
              </a:rPr>
              <a:t>Different Scales </a:t>
            </a:r>
            <a:r>
              <a:rPr lang="en-GB" dirty="0">
                <a:effectLst/>
                <a:latin typeface="+mj-lt"/>
              </a:rPr>
              <a:t>of Images</a:t>
            </a:r>
          </a:p>
          <a:p>
            <a:pPr marL="1257300" lvl="2" indent="-342900">
              <a:lnSpc>
                <a:spcPct val="150000"/>
              </a:lnSpc>
              <a:buClr>
                <a:schemeClr val="tx1"/>
              </a:buClr>
              <a:buFont typeface="Arial" panose="020B0604020202020204" pitchFamily="34" charset="0"/>
              <a:buChar char="•"/>
            </a:pPr>
            <a:r>
              <a:rPr lang="en-GB" dirty="0">
                <a:effectLst/>
                <a:latin typeface="+mj-lt"/>
              </a:rPr>
              <a:t>Different Sizes of Insects (</a:t>
            </a:r>
            <a:r>
              <a:rPr lang="en-GB" b="1" dirty="0">
                <a:solidFill>
                  <a:srgbClr val="63723F"/>
                </a:solidFill>
                <a:effectLst/>
                <a:latin typeface="+mj-lt"/>
              </a:rPr>
              <a:t>Scale Sensitivity</a:t>
            </a:r>
            <a:r>
              <a:rPr lang="en-GB" dirty="0">
                <a:effectLst/>
                <a:latin typeface="+mj-lt"/>
              </a:rPr>
              <a:t>)</a:t>
            </a:r>
          </a:p>
          <a:p>
            <a:pPr marL="1257300" lvl="2" indent="-342900">
              <a:lnSpc>
                <a:spcPct val="150000"/>
              </a:lnSpc>
              <a:buClr>
                <a:schemeClr val="tx1"/>
              </a:buClr>
              <a:buFont typeface="Arial" panose="020B0604020202020204" pitchFamily="34" charset="0"/>
              <a:buChar char="•"/>
            </a:pPr>
            <a:r>
              <a:rPr lang="en-GB" b="1" dirty="0">
                <a:solidFill>
                  <a:srgbClr val="63723F"/>
                </a:solidFill>
                <a:effectLst/>
                <a:latin typeface="+mj-lt"/>
              </a:rPr>
              <a:t>Partial </a:t>
            </a:r>
            <a:r>
              <a:rPr lang="en-GB" b="1" dirty="0">
                <a:solidFill>
                  <a:srgbClr val="63723F"/>
                </a:solidFill>
                <a:latin typeface="+mj-lt"/>
              </a:rPr>
              <a:t>O</a:t>
            </a:r>
            <a:r>
              <a:rPr lang="en-GB" b="1" dirty="0">
                <a:solidFill>
                  <a:srgbClr val="63723F"/>
                </a:solidFill>
                <a:effectLst/>
                <a:latin typeface="+mj-lt"/>
              </a:rPr>
              <a:t>cclusion </a:t>
            </a:r>
            <a:r>
              <a:rPr lang="en-GB" dirty="0">
                <a:effectLst/>
                <a:latin typeface="+mj-lt"/>
              </a:rPr>
              <a:t>of Insects</a:t>
            </a:r>
          </a:p>
          <a:p>
            <a:pPr marL="1257300" lvl="2" indent="-342900">
              <a:lnSpc>
                <a:spcPct val="150000"/>
              </a:lnSpc>
              <a:buClr>
                <a:schemeClr val="tx1"/>
              </a:buClr>
              <a:buFont typeface="Arial" panose="020B0604020202020204" pitchFamily="34" charset="0"/>
              <a:buChar char="•"/>
            </a:pPr>
            <a:r>
              <a:rPr lang="en-GB" b="1" dirty="0">
                <a:solidFill>
                  <a:srgbClr val="63723F"/>
                </a:solidFill>
                <a:latin typeface="+mj-lt"/>
              </a:rPr>
              <a:t>B</a:t>
            </a:r>
            <a:r>
              <a:rPr lang="en-GB" b="1" dirty="0">
                <a:solidFill>
                  <a:srgbClr val="63723F"/>
                </a:solidFill>
                <a:effectLst/>
                <a:latin typeface="+mj-lt"/>
              </a:rPr>
              <a:t>lurry</a:t>
            </a:r>
            <a:r>
              <a:rPr lang="en-GB" dirty="0">
                <a:effectLst/>
                <a:latin typeface="+mj-lt"/>
              </a:rPr>
              <a:t> </a:t>
            </a:r>
            <a:r>
              <a:rPr lang="en-GB" dirty="0">
                <a:latin typeface="+mj-lt"/>
              </a:rPr>
              <a:t>B</a:t>
            </a:r>
            <a:r>
              <a:rPr lang="en-GB" dirty="0">
                <a:effectLst/>
                <a:latin typeface="+mj-lt"/>
              </a:rPr>
              <a:t>ackground or Significant </a:t>
            </a:r>
            <a:r>
              <a:rPr lang="en-GB" b="1" dirty="0">
                <a:solidFill>
                  <a:srgbClr val="63723F"/>
                </a:solidFill>
                <a:latin typeface="+mj-lt"/>
              </a:rPr>
              <a:t>N</a:t>
            </a:r>
            <a:r>
              <a:rPr lang="en-GB" b="1" dirty="0">
                <a:solidFill>
                  <a:srgbClr val="63723F"/>
                </a:solidFill>
                <a:effectLst/>
                <a:latin typeface="+mj-lt"/>
              </a:rPr>
              <a:t>oise</a:t>
            </a:r>
            <a:r>
              <a:rPr lang="en-GB" dirty="0">
                <a:effectLst/>
                <a:latin typeface="+mj-lt"/>
              </a:rPr>
              <a:t> </a:t>
            </a:r>
          </a:p>
        </p:txBody>
      </p:sp>
      <p:pic>
        <p:nvPicPr>
          <p:cNvPr id="14" name="Picture 13" descr="A close up of a bug&#10;&#10;Description automatically generated">
            <a:extLst>
              <a:ext uri="{FF2B5EF4-FFF2-40B4-BE49-F238E27FC236}">
                <a16:creationId xmlns:a16="http://schemas.microsoft.com/office/drawing/2014/main" id="{F72217B3-BE5E-4FEE-9507-814ADBD24D36}"/>
              </a:ext>
            </a:extLst>
          </p:cNvPr>
          <p:cNvPicPr>
            <a:picLocks noChangeAspect="1"/>
          </p:cNvPicPr>
          <p:nvPr/>
        </p:nvPicPr>
        <p:blipFill>
          <a:blip r:embed="rId6"/>
          <a:srcRect l="1965" t="1402" r="-1965" b="-1402"/>
          <a:stretch/>
        </p:blipFill>
        <p:spPr>
          <a:xfrm>
            <a:off x="8579068" y="1841114"/>
            <a:ext cx="1956089" cy="2016122"/>
          </a:xfrm>
          <a:prstGeom prst="ellipse">
            <a:avLst/>
          </a:prstGeom>
          <a:ln>
            <a:noFill/>
          </a:ln>
          <a:effectLst>
            <a:softEdge rad="112500"/>
          </a:effectLst>
        </p:spPr>
      </p:pic>
      <p:pic>
        <p:nvPicPr>
          <p:cNvPr id="16" name="Picture 15" descr="A group of bees on a white background&#10;&#10;Description automatically generated">
            <a:extLst>
              <a:ext uri="{FF2B5EF4-FFF2-40B4-BE49-F238E27FC236}">
                <a16:creationId xmlns:a16="http://schemas.microsoft.com/office/drawing/2014/main" id="{39585BE0-3868-3C1F-A0E1-AC83BF0BD9A1}"/>
              </a:ext>
            </a:extLst>
          </p:cNvPr>
          <p:cNvPicPr>
            <a:picLocks noChangeAspect="1"/>
          </p:cNvPicPr>
          <p:nvPr/>
        </p:nvPicPr>
        <p:blipFill>
          <a:blip r:embed="rId7"/>
          <a:stretch>
            <a:fillRect/>
          </a:stretch>
        </p:blipFill>
        <p:spPr>
          <a:xfrm>
            <a:off x="8519597" y="1786814"/>
            <a:ext cx="2144236" cy="2059223"/>
          </a:xfrm>
          <a:prstGeom prst="ellipse">
            <a:avLst/>
          </a:prstGeom>
          <a:ln>
            <a:noFill/>
          </a:ln>
          <a:effectLst>
            <a:softEdge rad="112500"/>
          </a:effectLst>
        </p:spPr>
      </p:pic>
      <p:pic>
        <p:nvPicPr>
          <p:cNvPr id="18" name="Picture 17" descr="A bee inside a yellow flower&#10;&#10;Description automatically generated">
            <a:extLst>
              <a:ext uri="{FF2B5EF4-FFF2-40B4-BE49-F238E27FC236}">
                <a16:creationId xmlns:a16="http://schemas.microsoft.com/office/drawing/2014/main" id="{3B15B23F-571E-BEF3-36F1-1F2668A429A7}"/>
              </a:ext>
            </a:extLst>
          </p:cNvPr>
          <p:cNvPicPr>
            <a:picLocks noChangeAspect="1"/>
          </p:cNvPicPr>
          <p:nvPr/>
        </p:nvPicPr>
        <p:blipFill>
          <a:blip r:embed="rId8"/>
          <a:stretch>
            <a:fillRect/>
          </a:stretch>
        </p:blipFill>
        <p:spPr>
          <a:xfrm>
            <a:off x="8530883" y="1808523"/>
            <a:ext cx="2082892" cy="2059223"/>
          </a:xfrm>
          <a:prstGeom prst="ellipse">
            <a:avLst/>
          </a:prstGeom>
          <a:ln>
            <a:noFill/>
          </a:ln>
          <a:effectLst>
            <a:softEdge rad="112500"/>
          </a:effectLst>
        </p:spPr>
      </p:pic>
      <p:pic>
        <p:nvPicPr>
          <p:cNvPr id="20" name="Picture 19" descr="A group of bees flying&#10;&#10;Description automatically generated">
            <a:extLst>
              <a:ext uri="{FF2B5EF4-FFF2-40B4-BE49-F238E27FC236}">
                <a16:creationId xmlns:a16="http://schemas.microsoft.com/office/drawing/2014/main" id="{BC07FF9B-5C20-B0D5-D9EC-51FBEE06CD84}"/>
              </a:ext>
            </a:extLst>
          </p:cNvPr>
          <p:cNvPicPr>
            <a:picLocks noChangeAspect="1"/>
          </p:cNvPicPr>
          <p:nvPr/>
        </p:nvPicPr>
        <p:blipFill>
          <a:blip r:embed="rId9"/>
          <a:srcRect l="33197"/>
          <a:stretch/>
        </p:blipFill>
        <p:spPr>
          <a:xfrm>
            <a:off x="8515665" y="1823792"/>
            <a:ext cx="2082893" cy="2040864"/>
          </a:xfrm>
          <a:prstGeom prst="ellipse">
            <a:avLst/>
          </a:prstGeom>
          <a:ln>
            <a:noFill/>
          </a:ln>
          <a:effectLst>
            <a:softEdge rad="112500"/>
          </a:effectLst>
        </p:spPr>
      </p:pic>
    </p:spTree>
    <p:extLst>
      <p:ext uri="{BB962C8B-B14F-4D97-AF65-F5344CB8AC3E}">
        <p14:creationId xmlns:p14="http://schemas.microsoft.com/office/powerpoint/2010/main" val="35539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1F7C2-F217-EC3B-D529-4AE7A5CFEC18}"/>
            </a:ext>
          </a:extLst>
        </p:cNvPr>
        <p:cNvGrpSpPr/>
        <p:nvPr/>
      </p:nvGrpSpPr>
      <p:grpSpPr>
        <a:xfrm>
          <a:off x="0" y="0"/>
          <a:ext cx="0" cy="0"/>
          <a:chOff x="0" y="0"/>
          <a:chExt cx="0" cy="0"/>
        </a:xfrm>
      </p:grpSpPr>
      <p:pic>
        <p:nvPicPr>
          <p:cNvPr id="6" name="Picture 5" descr="A logo with black dots and white text&#10;&#10;Description automatically generated">
            <a:extLst>
              <a:ext uri="{FF2B5EF4-FFF2-40B4-BE49-F238E27FC236}">
                <a16:creationId xmlns:a16="http://schemas.microsoft.com/office/drawing/2014/main" id="{8A01E90B-12A9-B92F-4B8D-E4C9642A6F5D}"/>
              </a:ext>
            </a:extLst>
          </p:cNvPr>
          <p:cNvPicPr>
            <a:picLocks noChangeAspect="1"/>
          </p:cNvPicPr>
          <p:nvPr/>
        </p:nvPicPr>
        <p:blipFill>
          <a:blip r:embed="rId3"/>
          <a:stretch>
            <a:fillRect/>
          </a:stretch>
        </p:blipFill>
        <p:spPr>
          <a:xfrm>
            <a:off x="0" y="-3395"/>
            <a:ext cx="2207537" cy="738612"/>
          </a:xfrm>
          <a:prstGeom prst="rect">
            <a:avLst/>
          </a:prstGeom>
        </p:spPr>
      </p:pic>
      <p:pic>
        <p:nvPicPr>
          <p:cNvPr id="1160" name="Picture 1159" descr="A collage of insects on a leaf&#10;&#10;Description automatically generated">
            <a:extLst>
              <a:ext uri="{FF2B5EF4-FFF2-40B4-BE49-F238E27FC236}">
                <a16:creationId xmlns:a16="http://schemas.microsoft.com/office/drawing/2014/main" id="{5E29ED70-B98E-E441-2146-7F9D23D128B3}"/>
              </a:ext>
            </a:extLst>
          </p:cNvPr>
          <p:cNvPicPr>
            <a:picLocks noChangeAspect="1"/>
          </p:cNvPicPr>
          <p:nvPr/>
        </p:nvPicPr>
        <p:blipFill rotWithShape="1">
          <a:blip r:embed="rId4">
            <a:alphaModFix amt="85000"/>
          </a:blip>
          <a:srcRect l="806" t="52850" r="75806" b="8117"/>
          <a:stretch/>
        </p:blipFill>
        <p:spPr>
          <a:xfrm>
            <a:off x="7233033" y="2066058"/>
            <a:ext cx="4958967" cy="4841562"/>
          </a:xfrm>
          <a:prstGeom prst="ellipse">
            <a:avLst/>
          </a:prstGeom>
          <a:effectLst>
            <a:softEdge rad="127000"/>
          </a:effectLst>
        </p:spPr>
      </p:pic>
      <p:sp>
        <p:nvSpPr>
          <p:cNvPr id="3" name="Document 2">
            <a:extLst>
              <a:ext uri="{FF2B5EF4-FFF2-40B4-BE49-F238E27FC236}">
                <a16:creationId xmlns:a16="http://schemas.microsoft.com/office/drawing/2014/main" id="{29EEE9F3-5709-F00E-5906-68FFE88D45BD}"/>
              </a:ext>
            </a:extLst>
          </p:cNvPr>
          <p:cNvSpPr/>
          <p:nvPr/>
        </p:nvSpPr>
        <p:spPr>
          <a:xfrm flipH="1">
            <a:off x="-220699" y="-185736"/>
            <a:ext cx="12412699" cy="225179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991"/>
              <a:gd name="connsiteY0" fmla="*/ 1553 h 22125"/>
              <a:gd name="connsiteX1" fmla="*/ 21600 w 21991"/>
              <a:gd name="connsiteY1" fmla="*/ 1553 h 22125"/>
              <a:gd name="connsiteX2" fmla="*/ 21991 w 21991"/>
              <a:gd name="connsiteY2" fmla="*/ 1681 h 22125"/>
              <a:gd name="connsiteX3" fmla="*/ 0 w 21991"/>
              <a:gd name="connsiteY3" fmla="*/ 21725 h 22125"/>
              <a:gd name="connsiteX4" fmla="*/ 0 w 21991"/>
              <a:gd name="connsiteY4" fmla="*/ 1553 h 2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 h="22125">
                <a:moveTo>
                  <a:pt x="0" y="1553"/>
                </a:moveTo>
                <a:lnTo>
                  <a:pt x="21600" y="1553"/>
                </a:lnTo>
                <a:cubicBezTo>
                  <a:pt x="21600" y="7327"/>
                  <a:pt x="21991" y="-4093"/>
                  <a:pt x="21991" y="1681"/>
                </a:cubicBezTo>
                <a:cubicBezTo>
                  <a:pt x="11191" y="1681"/>
                  <a:pt x="10800" y="25475"/>
                  <a:pt x="0" y="21725"/>
                </a:cubicBezTo>
                <a:lnTo>
                  <a:pt x="0" y="1553"/>
                </a:lnTo>
                <a:close/>
              </a:path>
            </a:pathLst>
          </a:custGeom>
          <a:solidFill>
            <a:srgbClr val="EFEBE4"/>
          </a:solidFill>
          <a:ln>
            <a:solidFill>
              <a:srgbClr val="EFEBE4"/>
            </a:solid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ln>
                <a:solidFill>
                  <a:srgbClr val="EFEBE4"/>
                </a:solidFill>
              </a:ln>
              <a:solidFill>
                <a:srgbClr val="EFEBE4"/>
              </a:solidFill>
              <a:latin typeface="+mj-lt"/>
            </a:endParaRPr>
          </a:p>
        </p:txBody>
      </p:sp>
      <p:sp>
        <p:nvSpPr>
          <p:cNvPr id="2" name="Title 1">
            <a:extLst>
              <a:ext uri="{FF2B5EF4-FFF2-40B4-BE49-F238E27FC236}">
                <a16:creationId xmlns:a16="http://schemas.microsoft.com/office/drawing/2014/main" id="{ED0A2C6C-A875-7288-453A-897770159270}"/>
              </a:ext>
            </a:extLst>
          </p:cNvPr>
          <p:cNvSpPr>
            <a:spLocks noGrp="1"/>
          </p:cNvSpPr>
          <p:nvPr>
            <p:ph type="title"/>
          </p:nvPr>
        </p:nvSpPr>
        <p:spPr>
          <a:xfrm>
            <a:off x="679834" y="735217"/>
            <a:ext cx="9392421" cy="1330841"/>
          </a:xfrm>
        </p:spPr>
        <p:txBody>
          <a:bodyPr>
            <a:normAutofit/>
          </a:bodyPr>
          <a:lstStyle/>
          <a:p>
            <a:r>
              <a:rPr lang="en-US" sz="3600" b="1" dirty="0">
                <a:ea typeface="Calibri Light"/>
                <a:cs typeface="IRANYekan" panose="020B0506030804020204" pitchFamily="34" charset="-78"/>
              </a:rPr>
              <a:t>TABLE OF CONTENTS</a:t>
            </a:r>
            <a:endParaRPr lang="en-US" sz="3600" b="1" dirty="0">
              <a:cs typeface="IRANYekan" panose="020B0506030804020204" pitchFamily="34" charset="-78"/>
            </a:endParaRPr>
          </a:p>
        </p:txBody>
      </p:sp>
      <p:graphicFrame>
        <p:nvGraphicFramePr>
          <p:cNvPr id="4" name="Diagram 3">
            <a:extLst>
              <a:ext uri="{FF2B5EF4-FFF2-40B4-BE49-F238E27FC236}">
                <a16:creationId xmlns:a16="http://schemas.microsoft.com/office/drawing/2014/main" id="{8892A66D-2D4E-6847-D2F3-3D089C60084D}"/>
              </a:ext>
            </a:extLst>
          </p:cNvPr>
          <p:cNvGraphicFramePr/>
          <p:nvPr>
            <p:extLst>
              <p:ext uri="{D42A27DB-BD31-4B8C-83A1-F6EECF244321}">
                <p14:modId xmlns:p14="http://schemas.microsoft.com/office/powerpoint/2010/main" val="540830146"/>
              </p:ext>
            </p:extLst>
          </p:nvPr>
        </p:nvGraphicFramePr>
        <p:xfrm>
          <a:off x="1137033" y="2503160"/>
          <a:ext cx="4958966" cy="39177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A0970965-0A6D-DCBF-E94C-4535E8215162}"/>
              </a:ext>
            </a:extLst>
          </p:cNvPr>
          <p:cNvSpPr>
            <a:spLocks noGrp="1"/>
          </p:cNvSpPr>
          <p:nvPr>
            <p:ph type="sldNum" sz="quarter" idx="12"/>
          </p:nvPr>
        </p:nvSpPr>
        <p:spPr/>
        <p:txBody>
          <a:bodyPr/>
          <a:lstStyle/>
          <a:p>
            <a:fld id="{48F63A3B-78C7-47BE-AE5E-E10140E04643}" type="slidenum">
              <a:rPr lang="en-US" smtClean="0">
                <a:latin typeface="+mj-lt"/>
              </a:rPr>
              <a:t>9</a:t>
            </a:fld>
            <a:endParaRPr lang="en-US" dirty="0">
              <a:latin typeface="+mj-lt"/>
            </a:endParaRPr>
          </a:p>
        </p:txBody>
      </p:sp>
    </p:spTree>
    <p:extLst>
      <p:ext uri="{BB962C8B-B14F-4D97-AF65-F5344CB8AC3E}">
        <p14:creationId xmlns:p14="http://schemas.microsoft.com/office/powerpoint/2010/main" val="3235822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3161</TotalTime>
  <Words>1694</Words>
  <Application>Microsoft Macintosh PowerPoint</Application>
  <PresentationFormat>Widescreen</PresentationFormat>
  <Paragraphs>461</Paragraphs>
  <Slides>26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Aptos</vt:lpstr>
      <vt:lpstr>Aptos Display</vt:lpstr>
      <vt:lpstr>Arial</vt:lpstr>
      <vt:lpstr>Calibri Light</vt:lpstr>
      <vt:lpstr>Courier New</vt:lpstr>
      <vt:lpstr>Geneva</vt:lpstr>
      <vt:lpstr>IRANYekan</vt:lpstr>
      <vt:lpstr>SFRM1200</vt:lpstr>
      <vt:lpstr>Office Theme</vt:lpstr>
      <vt:lpstr>A Comparison of Convolutional Neural Network Architectures for Insect Detection of Different Sizes  </vt:lpstr>
      <vt:lpstr>TABLE OF CONTENTS</vt:lpstr>
      <vt:lpstr>TABLE OF CONTENTS</vt:lpstr>
      <vt:lpstr>Motivation</vt:lpstr>
      <vt:lpstr>Motivation</vt:lpstr>
      <vt:lpstr>Motivation</vt:lpstr>
      <vt:lpstr>TABLE OF CONTENTS</vt:lpstr>
      <vt:lpstr>Research Questions</vt:lpstr>
      <vt:lpstr>TABLE OF CONTENTS</vt:lpstr>
      <vt:lpstr>Methodology (Dataset)</vt:lpstr>
      <vt:lpstr>Methodology (Frameworks)</vt:lpstr>
      <vt:lpstr>Methodology (Our approach) </vt:lpstr>
      <vt:lpstr>TABLE OF CONTENTS</vt:lpstr>
      <vt:lpstr>Evaluation Metrics (Confusion Matrix)</vt:lpstr>
      <vt:lpstr>Evaluation Metrics (mAP(@50-95) &amp; F1 Score)</vt:lpstr>
      <vt:lpstr>TABLE OF CONTENTS</vt:lpstr>
      <vt:lpstr>Results (Insect-level detection on the validation set- Best configurations for each selected architecture)</vt:lpstr>
      <vt:lpstr>Results (Species-level detection on validation set- Best configurations for each selected architecture)</vt:lpstr>
      <vt:lpstr>Results (Species-level detection on validation set- Best configurations for each selected architecture)</vt:lpstr>
      <vt:lpstr>Results (Insect-level detection on original scales of validation as test set - Best configurations)</vt:lpstr>
      <vt:lpstr>Results (Species-level Detection on original scales of validation as test set – Best configurations)</vt:lpstr>
      <vt:lpstr>Results (Species-level Detection on original scales of validation as test set – Best Configurations)</vt:lpstr>
      <vt:lpstr>Results (Detection under differnet images challenges for YOLOv8 as best performing model)</vt:lpstr>
      <vt:lpstr>Results (Detection under differnet images challenges for YOLOv8 as best performing model)</vt:lpstr>
      <vt:lpstr>TABLE OF CONTENTS</vt:lpstr>
      <vt:lpstr>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Ghaffari Saghar</dc:creator>
  <cp:lastModifiedBy>Ghaffari Saghar</cp:lastModifiedBy>
  <cp:revision>10</cp:revision>
  <dcterms:created xsi:type="dcterms:W3CDTF">2024-09-24T18:26:30Z</dcterms:created>
  <dcterms:modified xsi:type="dcterms:W3CDTF">2024-10-31T11:58:19Z</dcterms:modified>
</cp:coreProperties>
</file>